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39"/>
  </p:notesMasterIdLst>
  <p:handoutMasterIdLst>
    <p:handoutMasterId r:id="rId40"/>
  </p:handoutMasterIdLst>
  <p:sldIdLst>
    <p:sldId id="256" r:id="rId5"/>
    <p:sldId id="419" r:id="rId6"/>
    <p:sldId id="299" r:id="rId7"/>
    <p:sldId id="384" r:id="rId8"/>
    <p:sldId id="391" r:id="rId9"/>
    <p:sldId id="386" r:id="rId10"/>
    <p:sldId id="387" r:id="rId11"/>
    <p:sldId id="388" r:id="rId12"/>
    <p:sldId id="389" r:id="rId13"/>
    <p:sldId id="326" r:id="rId14"/>
    <p:sldId id="390" r:id="rId15"/>
    <p:sldId id="266" r:id="rId16"/>
    <p:sldId id="392" r:id="rId17"/>
    <p:sldId id="393" r:id="rId18"/>
    <p:sldId id="394" r:id="rId19"/>
    <p:sldId id="417" r:id="rId20"/>
    <p:sldId id="397" r:id="rId21"/>
    <p:sldId id="398" r:id="rId22"/>
    <p:sldId id="400" r:id="rId23"/>
    <p:sldId id="269" r:id="rId24"/>
    <p:sldId id="268" r:id="rId25"/>
    <p:sldId id="373" r:id="rId26"/>
    <p:sldId id="420" r:id="rId27"/>
    <p:sldId id="421" r:id="rId28"/>
    <p:sldId id="383" r:id="rId29"/>
    <p:sldId id="422" r:id="rId30"/>
    <p:sldId id="423" r:id="rId31"/>
    <p:sldId id="424" r:id="rId32"/>
    <p:sldId id="411" r:id="rId33"/>
    <p:sldId id="412" r:id="rId34"/>
    <p:sldId id="414" r:id="rId35"/>
    <p:sldId id="415" r:id="rId36"/>
    <p:sldId id="416" r:id="rId37"/>
    <p:sldId id="265" r:id="rId38"/>
  </p:sldIdLst>
  <p:sldSz cx="12192000" cy="6858000"/>
  <p:notesSz cx="6858000" cy="9144000"/>
  <p:embeddedFontLst>
    <p:embeddedFont>
      <p:font typeface="맑은 고딕" panose="020B0503020000020004" pitchFamily="34" charset="-127"/>
      <p:regular r:id="rId41"/>
      <p:bold r:id="rId42"/>
    </p:embeddedFont>
    <p:embeddedFont>
      <p:font typeface="에스코어 드림 2 ExtraLight" panose="020B0503030302020204" pitchFamily="34" charset="-127"/>
      <p:regular r:id="rId43"/>
    </p:embeddedFont>
    <p:embeddedFont>
      <p:font typeface="에스코어 드림 3 Light" panose="020B0503030302020204" pitchFamily="34" charset="-127"/>
      <p:regular r:id="rId44"/>
      <p:bold r:id="rId45"/>
      <p:italic r:id="rId46"/>
      <p:boldItalic r:id="rId47"/>
    </p:embeddedFont>
    <p:embeddedFont>
      <p:font typeface="에스코어 드림 4 Regular" panose="020B0503030302020204" pitchFamily="34" charset="-127"/>
      <p:regular r:id="rId48"/>
      <p:bold r:id="rId49"/>
      <p:italic r:id="rId50"/>
      <p:boldItalic r:id="rId51"/>
    </p:embeddedFont>
    <p:embeddedFont>
      <p:font typeface="에스코어 드림 5 Medium" panose="020B0503030302020204" pitchFamily="34" charset="-127"/>
      <p:regular r:id="rId52"/>
      <p:bold r:id="rId53"/>
      <p:italic r:id="rId54"/>
      <p:boldItalic r:id="rId55"/>
    </p:embeddedFont>
    <p:embeddedFont>
      <p:font typeface="에스코어 드림 6 Bold" panose="020B0503030302020204" pitchFamily="34" charset="-127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NanumGothic" panose="020D0604000000000000" pitchFamily="34" charset="-127"/>
      <p:regular r:id="rId62"/>
      <p:bold r:id="rId63"/>
    </p:embeddedFont>
    <p:embeddedFont>
      <p:font typeface="S-Core Dream 3 Light" panose="020B0303030302020204" pitchFamily="34" charset="-127"/>
      <p:regular r:id="rId64"/>
    </p:embeddedFont>
    <p:embeddedFont>
      <p:font typeface="S-Core Dream 5 Medium" panose="020B0503030302020204" pitchFamily="34" charset="-127"/>
      <p:regular r:id="rId65"/>
    </p:embeddedFont>
    <p:embeddedFont>
      <p:font typeface="Segoe Pro Light" panose="020B0302040504020203" pitchFamily="34" charset="0"/>
      <p:regular r:id="rId66"/>
      <p: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Light" panose="020B0502040204020203" pitchFamily="34" charset="0"/>
      <p:regular r:id="rId72"/>
      <p:italic r:id="rId73"/>
    </p:embeddedFont>
    <p:embeddedFont>
      <p:font typeface="Segoe UI Symbol" panose="020B0502040204020203" pitchFamily="34" charset="0"/>
      <p:regular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903121-3AAA-4BC4-BB67-7BF7B9D8DBAB}">
          <p14:sldIdLst>
            <p14:sldId id="256"/>
            <p14:sldId id="419"/>
            <p14:sldId id="299"/>
            <p14:sldId id="384"/>
            <p14:sldId id="391"/>
            <p14:sldId id="386"/>
            <p14:sldId id="387"/>
            <p14:sldId id="388"/>
            <p14:sldId id="389"/>
            <p14:sldId id="326"/>
            <p14:sldId id="390"/>
            <p14:sldId id="266"/>
            <p14:sldId id="392"/>
            <p14:sldId id="393"/>
            <p14:sldId id="394"/>
            <p14:sldId id="417"/>
            <p14:sldId id="397"/>
            <p14:sldId id="398"/>
            <p14:sldId id="400"/>
            <p14:sldId id="269"/>
            <p14:sldId id="268"/>
            <p14:sldId id="373"/>
            <p14:sldId id="420"/>
            <p14:sldId id="421"/>
            <p14:sldId id="383"/>
            <p14:sldId id="422"/>
            <p14:sldId id="423"/>
            <p14:sldId id="424"/>
            <p14:sldId id="411"/>
            <p14:sldId id="412"/>
            <p14:sldId id="414"/>
            <p14:sldId id="415"/>
            <p14:sldId id="41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WB_Shalini" initials="SG" lastIdx="39" clrIdx="0"/>
  <p:cmAuthor id="1" name="TWB_Trevor" initials="TWB_TJC" lastIdx="47" clrIdx="1"/>
  <p:cmAuthor id="2" name="Biju K (Spectrum Consultants India Pvt)" initials="BK(CIP" lastIdx="14" clrIdx="2">
    <p:extLst>
      <p:ext uri="{19B8F6BF-5375-455C-9EA6-DF929625EA0E}">
        <p15:presenceInfo xmlns:p15="http://schemas.microsoft.com/office/powerpoint/2012/main" userId="S-1-5-21-2146773085-903363285-719344707-1314905" providerId="AD"/>
      </p:ext>
    </p:extLst>
  </p:cmAuthor>
  <p:cmAuthor id="3" name="Deepankar Panda (Spectrum Consultants India Pvt)" initials="DP(CIP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8EFD"/>
    <a:srgbClr val="5B9BD5"/>
    <a:srgbClr val="0A5BBA"/>
    <a:srgbClr val="F6F6F6"/>
    <a:srgbClr val="F0F0F0"/>
    <a:srgbClr val="36D6DF"/>
    <a:srgbClr val="F7F7F7"/>
    <a:srgbClr val="FFFFFF"/>
    <a:srgbClr val="660066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1" autoAdjust="0"/>
    <p:restoredTop sz="51734" autoAdjust="0"/>
  </p:normalViewPr>
  <p:slideViewPr>
    <p:cSldViewPr snapToGrid="0">
      <p:cViewPr varScale="1">
        <p:scale>
          <a:sx n="58" d="100"/>
          <a:sy n="58" d="100"/>
        </p:scale>
        <p:origin x="294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5" d="100"/>
        <a:sy n="145" d="100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88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openxmlformats.org/officeDocument/2006/relationships/font" Target="fonts/font34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72" Type="http://schemas.openxmlformats.org/officeDocument/2006/relationships/font" Target="fonts/font3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font" Target="fonts/font33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3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1D6A0-2D94-4CFE-98D5-6AA7779949E3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A0AC2-F86C-4080-B10D-5CE93AC98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71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048" y="484632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4048" y="3913632"/>
            <a:ext cx="6099048" cy="4773168"/>
          </a:xfrm>
          <a:prstGeom prst="rect">
            <a:avLst/>
          </a:prstGeom>
          <a:ln>
            <a:solidFill>
              <a:prstClr val="black"/>
            </a:solidFill>
          </a:ln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29249" y="8685213"/>
            <a:ext cx="142716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9DB6A-E92B-415B-AFB4-9C72D4A9006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25" y="8858250"/>
            <a:ext cx="48449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latin typeface="Segoe UI" pitchFamily="34" charset="0"/>
                <a:cs typeface="Segoe UI" pitchFamily="34" charset="0"/>
              </a:rPr>
              <a:t>© 2013 Microsoft Corporation                                 Microsoft Confidential </a:t>
            </a:r>
          </a:p>
          <a:p>
            <a:pPr algn="l"/>
            <a:endParaRPr lang="en-US" sz="105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393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SzPct val="116000"/>
      <a:buFont typeface="Arial" panose="020B0604020202020204" pitchFamily="34" charset="0"/>
      <a:buChar char="•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344488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Courier New" panose="02070309020205020404" pitchFamily="49" charset="0"/>
      <a:buChar char="o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515938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Wingdings" panose="05000000000000000000" pitchFamily="2" charset="2"/>
      <a:buChar char="§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688975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Arial" panose="020B0604020202020204" pitchFamily="34" charset="0"/>
      <a:buChar char="•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857250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Courier New" panose="02070309020205020404" pitchFamily="49" charset="0"/>
      <a:buChar char="o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84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이어서 토큰이 탈취된 후의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대비책을 발표하겠습니다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토큰은 </a:t>
            </a:r>
            <a:r>
              <a:rPr kumimoji="1" lang="en-US" altLang="ko-KR" dirty="0"/>
              <a:t>stateless</a:t>
            </a:r>
            <a:r>
              <a:rPr kumimoji="1" lang="ko-KR" altLang="en-US" dirty="0"/>
              <a:t>하기 때문에 탈취당하면 공격자가 </a:t>
            </a:r>
            <a:r>
              <a:rPr kumimoji="1" lang="ko-KR" altLang="en-US" dirty="0" err="1"/>
              <a:t>접근한건지</a:t>
            </a:r>
            <a:r>
              <a:rPr kumimoji="1" lang="ko-KR" altLang="en-US" dirty="0"/>
              <a:t> 사용자인지 알 수가 없습니다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그렇기에 탈취당할 위험이 있는 </a:t>
            </a:r>
            <a:r>
              <a:rPr kumimoji="1" lang="en-US" altLang="ko-KR" dirty="0" err="1"/>
              <a:t>accessToken</a:t>
            </a:r>
            <a:r>
              <a:rPr kumimoji="1" lang="ko-KR" altLang="en-US" dirty="0"/>
              <a:t>의 만료시간을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시간으로 짧게 주고 </a:t>
            </a:r>
            <a:endParaRPr kumimoji="1" lang="en-US" altLang="ko-KR" dirty="0"/>
          </a:p>
          <a:p>
            <a:r>
              <a:rPr kumimoji="1" lang="en-US" altLang="ko-KR" dirty="0" err="1"/>
              <a:t>accessToken</a:t>
            </a:r>
            <a:r>
              <a:rPr kumimoji="1" lang="ko-KR" altLang="en-US" dirty="0"/>
              <a:t>의 만료시간이 가까워 오면 </a:t>
            </a:r>
            <a:r>
              <a:rPr kumimoji="1" lang="en-US" altLang="ko-KR" dirty="0"/>
              <a:t>token</a:t>
            </a:r>
            <a:r>
              <a:rPr kumimoji="1" lang="ko-KR" altLang="en-US" dirty="0"/>
              <a:t>을 재발급해주는 로직을 작성했습니다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</a:t>
            </a:r>
            <a:r>
              <a:rPr kumimoji="1" lang="en-US" altLang="ko-KR" dirty="0" err="1"/>
              <a:t>accessToken</a:t>
            </a:r>
            <a:r>
              <a:rPr kumimoji="1" lang="ko-KR" altLang="en-US" dirty="0"/>
              <a:t>이 탈취되었다고 판단된다면</a:t>
            </a:r>
            <a:endParaRPr kumimoji="1" lang="en-US" altLang="ko-KR" dirty="0"/>
          </a:p>
          <a:p>
            <a:r>
              <a:rPr kumimoji="1" lang="en-US" altLang="ko-KR" dirty="0" err="1"/>
              <a:t>accessToken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매핑되는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refreshToken</a:t>
            </a:r>
            <a:r>
              <a:rPr kumimoji="1" lang="ko-KR" altLang="en-US" dirty="0"/>
              <a:t>을 삭제하여 강제로 로그아웃 될 수 있게 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0045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앞선 내용대로 </a:t>
            </a:r>
            <a:r>
              <a:rPr kumimoji="1" lang="en-US" altLang="ko-Kore-KR" dirty="0"/>
              <a:t>JWT</a:t>
            </a:r>
            <a:r>
              <a:rPr kumimoji="1" lang="ko-Kore-KR" altLang="en-US" dirty="0"/>
              <a:t>의 단점을 개선시켜 인증을 적용시켰습니다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다음으론 인가에 대해 살펴보겠습니다</a:t>
            </a:r>
            <a:endParaRPr kumimoji="1" lang="en-US" altLang="ko-Kore-KR" dirty="0"/>
          </a:p>
          <a:p>
            <a:endParaRPr kumimoji="1" lang="ko-Kore-KR" altLang="en-US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8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로그인 기능이 개발됨에 따라 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비회원이 구분되었으며</a:t>
            </a:r>
            <a:endParaRPr kumimoji="1" lang="en-US" altLang="ko-KR" dirty="0"/>
          </a:p>
          <a:p>
            <a:r>
              <a:rPr kumimoji="1" lang="ko-KR" altLang="en-US" dirty="0"/>
              <a:t>각 회원은 </a:t>
            </a:r>
            <a:r>
              <a:rPr kumimoji="1" lang="ko-KR" altLang="en-US" dirty="0" err="1"/>
              <a:t>어드민</a:t>
            </a:r>
            <a:r>
              <a:rPr kumimoji="1" lang="en-US" altLang="ko-KR" dirty="0"/>
              <a:t>,</a:t>
            </a:r>
            <a:r>
              <a:rPr kumimoji="1" lang="ko-KR" altLang="en-US" dirty="0"/>
              <a:t>멤버 등의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권한을 부여 받아 접근가능한 페이지가 제한되었습니다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397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부여된 권한에 따라 페이지에 접근 시 검증의 필요성을 느껴</a:t>
            </a:r>
            <a:endParaRPr kumimoji="1" lang="en-US" altLang="ko-KR" dirty="0"/>
          </a:p>
          <a:p>
            <a:r>
              <a:rPr kumimoji="1" lang="ko-KR" altLang="en-US" dirty="0"/>
              <a:t>모든 인원이 각자의 코드에 검증 로직을 추가했습니다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하지만 검증코드를 모든 메소드에 추가하다 보니 개발 생산성이 낮아질 뿐만 아니라</a:t>
            </a:r>
            <a:endParaRPr kumimoji="1" lang="en-US" altLang="ko-KR" dirty="0"/>
          </a:p>
          <a:p>
            <a:r>
              <a:rPr kumimoji="1" lang="ko-KR" altLang="en-US" dirty="0"/>
              <a:t>중복코드가 발생하여 해당 코드에 문제가 생겼을 경우 유지보수에 어려움을 겪게 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이러한 일이 반복되자 팀원들이 코드개선을 필요로 했고</a:t>
            </a:r>
            <a:endParaRPr kumimoji="1" lang="en-US" altLang="ko-KR" dirty="0"/>
          </a:p>
          <a:p>
            <a:r>
              <a:rPr kumimoji="1" lang="ko-KR" altLang="en-US" dirty="0"/>
              <a:t>해당 로직들을 </a:t>
            </a:r>
            <a:r>
              <a:rPr kumimoji="1" lang="ko-KR" altLang="en-US" dirty="0" err="1"/>
              <a:t>분리해야겠다고</a:t>
            </a:r>
            <a:r>
              <a:rPr kumimoji="1" lang="ko-KR" altLang="en-US" dirty="0"/>
              <a:t> 생각했습니다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6897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팀원들이 부가적인 검증 로직 없이 각자의 서비스에 집중하게 하기 위해서는</a:t>
            </a:r>
            <a:endParaRPr kumimoji="1" lang="en-US" altLang="ko-KR" dirty="0"/>
          </a:p>
          <a:p>
            <a:r>
              <a:rPr kumimoji="1" lang="en-US" altLang="ko-KR" dirty="0"/>
              <a:t>Front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gateway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shop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서버의 관심사 분리가 필요했고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Front </a:t>
            </a:r>
            <a:r>
              <a:rPr kumimoji="1" lang="ko-KR" altLang="en-US" dirty="0"/>
              <a:t>서버에서 보내 준 </a:t>
            </a:r>
            <a:r>
              <a:rPr kumimoji="1" lang="en-US" altLang="ko-KR" dirty="0" err="1"/>
              <a:t>accessToken</a:t>
            </a:r>
            <a:r>
              <a:rPr kumimoji="1" lang="ko-KR" altLang="en-US" dirty="0"/>
              <a:t>을 </a:t>
            </a:r>
            <a:endParaRPr kumimoji="1" lang="en-US" altLang="ko-KR" dirty="0"/>
          </a:p>
          <a:p>
            <a:r>
              <a:rPr kumimoji="1" lang="en-US" altLang="ko-KR" dirty="0"/>
              <a:t>Gateway</a:t>
            </a:r>
            <a:r>
              <a:rPr kumimoji="1" lang="ko-KR" altLang="en-US" dirty="0"/>
              <a:t>에서 받아 디코딩 및 유효한지 확인 후</a:t>
            </a:r>
            <a:endParaRPr kumimoji="1" lang="en-US" altLang="ko-KR" dirty="0"/>
          </a:p>
          <a:p>
            <a:r>
              <a:rPr kumimoji="1" lang="en-US" altLang="ko-KR" dirty="0"/>
              <a:t>Shop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서버에서 </a:t>
            </a:r>
            <a:r>
              <a:rPr kumimoji="1" lang="ko-KR" altLang="en-US" dirty="0" err="1"/>
              <a:t>디코딩된</a:t>
            </a:r>
            <a:r>
              <a:rPr kumimoji="1" lang="ko-KR" altLang="en-US" dirty="0"/>
              <a:t> 정보를 기반으로 권한에 따라 접근을 허락</a:t>
            </a:r>
            <a:r>
              <a:rPr kumimoji="1" lang="en-US" altLang="ko-KR" dirty="0"/>
              <a:t>, </a:t>
            </a:r>
            <a:r>
              <a:rPr kumimoji="1" lang="ko-KR" altLang="en-US" dirty="0"/>
              <a:t>거절하는 흐름으로 작성하였습니다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9675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핵심 로직이였던 게이트웨이에서의 검증 방법에 대해 살펴보겠습니다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첫번째로</a:t>
            </a:r>
            <a:endParaRPr kumimoji="1" lang="en-US" altLang="ko-KR" dirty="0"/>
          </a:p>
          <a:p>
            <a:r>
              <a:rPr kumimoji="1" lang="en-US" altLang="ko-KR" dirty="0"/>
              <a:t>Black list</a:t>
            </a:r>
            <a:r>
              <a:rPr kumimoji="1" lang="ko-KR" altLang="en-US" dirty="0"/>
              <a:t>라는 사용자가 로그아웃 하여 더이상 사용하지 않게 된 </a:t>
            </a:r>
            <a:r>
              <a:rPr kumimoji="1" lang="en-US" altLang="ko-KR" dirty="0" err="1"/>
              <a:t>accessToken</a:t>
            </a:r>
            <a:r>
              <a:rPr kumimoji="1" lang="ko-KR" altLang="en-US" dirty="0"/>
              <a:t>을 기록해둔 리스트와</a:t>
            </a:r>
            <a:endParaRPr kumimoji="1" lang="en-US" altLang="ko-KR" dirty="0"/>
          </a:p>
          <a:p>
            <a:r>
              <a:rPr kumimoji="1" lang="ko-KR" altLang="en-US" dirty="0"/>
              <a:t>사용자가 </a:t>
            </a:r>
            <a:r>
              <a:rPr kumimoji="1" lang="en-US" altLang="ko-KR" dirty="0"/>
              <a:t>request header</a:t>
            </a:r>
            <a:r>
              <a:rPr kumimoji="1" lang="ko-KR" altLang="en-US" dirty="0"/>
              <a:t>에 담아 보낸 토큰을 대조하여 검증합니다</a:t>
            </a:r>
            <a:r>
              <a:rPr kumimoji="1" lang="en-US" altLang="ko-Kore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해당 검증이 필요했던 이유는 </a:t>
            </a:r>
            <a:endParaRPr kumimoji="1" lang="en-US" altLang="ko-KR" dirty="0"/>
          </a:p>
          <a:p>
            <a:r>
              <a:rPr kumimoji="1" lang="ko-KR" altLang="en-US" dirty="0"/>
              <a:t>사용자가 로그아웃 하여 쿠키를 삭제한다고 하더라도</a:t>
            </a:r>
            <a:endParaRPr kumimoji="1" lang="en-US" altLang="ko-KR" dirty="0"/>
          </a:p>
          <a:p>
            <a:r>
              <a:rPr kumimoji="1" lang="en-US" altLang="ko-KR" dirty="0"/>
              <a:t>Stateless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token</a:t>
            </a:r>
            <a:r>
              <a:rPr kumimoji="1" lang="ko-KR" altLang="en-US" dirty="0"/>
              <a:t>은 삭제되지 않습니다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이러한 점을 이용해 공격자가 탈취된 </a:t>
            </a:r>
            <a:r>
              <a:rPr kumimoji="1" lang="en-US" altLang="ko-KR" dirty="0" err="1"/>
              <a:t>accessToken</a:t>
            </a:r>
            <a:r>
              <a:rPr kumimoji="1" lang="ko-KR" altLang="en-US" dirty="0"/>
              <a:t>을 가지고 사용자인 척 접근을 할 수 있어서</a:t>
            </a:r>
            <a:endParaRPr kumimoji="1" lang="en-US" altLang="ko-KR" dirty="0"/>
          </a:p>
          <a:p>
            <a:r>
              <a:rPr kumimoji="1" lang="ko-KR" altLang="en-US" dirty="0"/>
              <a:t>블랙리스트를 통해 비정상적인 접근인지 확인</a:t>
            </a:r>
            <a:r>
              <a:rPr kumimoji="1" lang="ko-Kore-KR" altLang="en-US" dirty="0"/>
              <a:t>이 필요했습니다</a:t>
            </a:r>
            <a:r>
              <a:rPr kumimoji="1" lang="en-US" altLang="ko-Kore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두번째로 변조된 토큰인지 확인합니다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JWT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signature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HMAC</a:t>
            </a:r>
            <a:r>
              <a:rPr kumimoji="1" lang="ko-KR" altLang="en-US" dirty="0"/>
              <a:t>기술로 암호화 되어 역산이 불가능 하기에</a:t>
            </a:r>
            <a:endParaRPr kumimoji="1" lang="en-US" altLang="ko-KR" dirty="0"/>
          </a:p>
          <a:p>
            <a:r>
              <a:rPr kumimoji="1" lang="en-US" altLang="ko-KR" dirty="0"/>
              <a:t>Front </a:t>
            </a:r>
            <a:r>
              <a:rPr kumimoji="1" lang="ko-KR" altLang="en-US" dirty="0"/>
              <a:t>서버에서 넘겨받은 </a:t>
            </a:r>
            <a:r>
              <a:rPr kumimoji="1" lang="en-US" altLang="ko-KR" dirty="0"/>
              <a:t>token</a:t>
            </a:r>
            <a:r>
              <a:rPr kumimoji="1" lang="ko-KR" altLang="en-US" dirty="0"/>
              <a:t>의 헤더</a:t>
            </a:r>
            <a:r>
              <a:rPr kumimoji="1" lang="en-US" altLang="ko-KR" dirty="0"/>
              <a:t>, </a:t>
            </a:r>
            <a:r>
              <a:rPr kumimoji="1" lang="ko-KR" altLang="en-US" dirty="0"/>
              <a:t>페이로드에 서버가 보관하고 있는 </a:t>
            </a:r>
            <a:r>
              <a:rPr kumimoji="1" lang="en-US" altLang="ko-KR" dirty="0"/>
              <a:t>secret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조합하여 새로운 </a:t>
            </a:r>
            <a:r>
              <a:rPr kumimoji="1" lang="en-US" altLang="ko-KR" dirty="0"/>
              <a:t>signature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생성한 후</a:t>
            </a:r>
            <a:endParaRPr kumimoji="1" lang="en-US" altLang="ko-KR" dirty="0"/>
          </a:p>
          <a:p>
            <a:r>
              <a:rPr kumimoji="1" lang="ko-KR" altLang="en-US" dirty="0"/>
              <a:t>생성 된 </a:t>
            </a:r>
            <a:r>
              <a:rPr kumimoji="1" lang="en-US" altLang="ko-KR" dirty="0"/>
              <a:t>signature</a:t>
            </a:r>
            <a:r>
              <a:rPr kumimoji="1" lang="ko-KR" altLang="en-US" dirty="0"/>
              <a:t>와 토큰에 있는 </a:t>
            </a:r>
            <a:r>
              <a:rPr kumimoji="1" lang="en-US" altLang="ko-KR" dirty="0"/>
              <a:t>signature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비교하여 위</a:t>
            </a:r>
            <a:r>
              <a:rPr kumimoji="1" lang="en-US" altLang="ko-KR" dirty="0"/>
              <a:t>,</a:t>
            </a:r>
            <a:r>
              <a:rPr kumimoji="1" lang="ko-KR" altLang="en-US" dirty="0"/>
              <a:t>변조를 확인합니다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</a:t>
            </a:r>
            <a:r>
              <a:rPr kumimoji="1" lang="ko-KR" altLang="en-US" dirty="0" err="1"/>
              <a:t>검증로직을</a:t>
            </a:r>
            <a:r>
              <a:rPr kumimoji="1" lang="ko-KR" altLang="en-US" dirty="0"/>
              <a:t> 통과하면 </a:t>
            </a:r>
            <a:r>
              <a:rPr kumimoji="1" lang="en-US" altLang="ko-KR" dirty="0"/>
              <a:t>gateway</a:t>
            </a:r>
            <a:r>
              <a:rPr kumimoji="1" lang="ko-KR" altLang="en-US" dirty="0"/>
              <a:t>는 디코딩 된 유저의 정보를</a:t>
            </a:r>
            <a:endParaRPr kumimoji="1" lang="en-US" altLang="ko-KR" dirty="0"/>
          </a:p>
          <a:p>
            <a:r>
              <a:rPr kumimoji="1" lang="en-US" altLang="ko-KR" dirty="0"/>
              <a:t>Shop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서버에 넘겨주게 됩니다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078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Gateway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request header</a:t>
            </a:r>
            <a:r>
              <a:rPr kumimoji="1" lang="ko-KR" altLang="en-US" dirty="0"/>
              <a:t>에 회원의 정보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권한을 담아 보내주면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Shop </a:t>
            </a:r>
            <a:r>
              <a:rPr kumimoji="1" lang="ko-KR" altLang="en-US" dirty="0"/>
              <a:t>서버에서는 부착된 커스텀 </a:t>
            </a:r>
            <a:r>
              <a:rPr kumimoji="1" lang="ko-KR" altLang="en-US" dirty="0" err="1"/>
              <a:t>어노테이션에</a:t>
            </a:r>
            <a:r>
              <a:rPr kumimoji="1" lang="ko-KR" altLang="en-US" dirty="0"/>
              <a:t> 일치하는 권한인지 확인하여</a:t>
            </a:r>
            <a:endParaRPr kumimoji="1" lang="en-US" altLang="ko-KR" dirty="0"/>
          </a:p>
          <a:p>
            <a:r>
              <a:rPr kumimoji="1" lang="ko-KR" altLang="en-US" dirty="0"/>
              <a:t>접근을 허락</a:t>
            </a:r>
            <a:r>
              <a:rPr kumimoji="1" lang="ko-Kore-KR" altLang="en-US" dirty="0"/>
              <a:t>하거나 거절하게 됩니다</a:t>
            </a:r>
            <a:r>
              <a:rPr kumimoji="1" lang="en-US" altLang="ko-Kore-KR" dirty="0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4102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위와 같이 각 </a:t>
            </a:r>
            <a:r>
              <a:rPr kumimoji="1" lang="ko-KR" altLang="en-US" dirty="0" err="1"/>
              <a:t>서버별</a:t>
            </a:r>
            <a:r>
              <a:rPr kumimoji="1" lang="ko-KR" altLang="en-US" dirty="0"/>
              <a:t> 관심사를 분리한 결과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Front</a:t>
            </a:r>
            <a:r>
              <a:rPr kumimoji="1" lang="ko-KR" altLang="en-US" dirty="0"/>
              <a:t>서버에서 요청마다 </a:t>
            </a:r>
            <a:r>
              <a:rPr kumimoji="1" lang="en-US" altLang="ko-KR" dirty="0"/>
              <a:t>header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jwt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추가해줘야 했던 로직과</a:t>
            </a:r>
            <a:endParaRPr kumimoji="1" lang="en-US" altLang="ko-KR" dirty="0"/>
          </a:p>
          <a:p>
            <a:r>
              <a:rPr kumimoji="1" lang="en-US" altLang="ko-KR" dirty="0"/>
              <a:t>Shop</a:t>
            </a:r>
            <a:r>
              <a:rPr kumimoji="1" lang="ko-KR" altLang="en-US" dirty="0"/>
              <a:t>서버에서 각 메소드마다 </a:t>
            </a:r>
            <a:r>
              <a:rPr kumimoji="1" lang="ko-KR" altLang="en-US" dirty="0" err="1"/>
              <a:t>검증로직을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추가해줘야했던</a:t>
            </a:r>
            <a:r>
              <a:rPr kumimoji="1" lang="en-US" altLang="ko-KR" dirty="0"/>
              <a:t> </a:t>
            </a:r>
            <a:r>
              <a:rPr kumimoji="1" lang="ko-KR" altLang="en-US" dirty="0"/>
              <a:t>불편함이 사라졌</a:t>
            </a:r>
            <a:r>
              <a:rPr kumimoji="1" lang="ko-Kore-KR" altLang="en-US" dirty="0"/>
              <a:t>으며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팀원들은 적절한 </a:t>
            </a:r>
            <a:r>
              <a:rPr kumimoji="1" lang="ko-KR" altLang="en-US" dirty="0" err="1"/>
              <a:t>어노테이션만으로</a:t>
            </a:r>
            <a:r>
              <a:rPr kumimoji="1" lang="ko-KR" altLang="en-US" dirty="0"/>
              <a:t> 접근을 제어할 수 있게 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개발 생산성이 향상됨과 동시에 유지보수에도 도움이 됐습니다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0830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[A] </a:t>
            </a:r>
            <a:r>
              <a:rPr lang="ko-KR" altLang="en-US" dirty="0"/>
              <a:t>안녕하십니까 </a:t>
            </a:r>
            <a:endParaRPr lang="en-US" altLang="ko-KR" dirty="0"/>
          </a:p>
          <a:p>
            <a:r>
              <a:rPr lang="ko-KR" altLang="en-US" dirty="0" err="1"/>
              <a:t>북펍</a:t>
            </a:r>
            <a:r>
              <a:rPr lang="ko-KR" altLang="en-US" dirty="0"/>
              <a:t> 팀의 두 번째 주제 </a:t>
            </a:r>
            <a:r>
              <a:rPr lang="en-US" altLang="ko-KR" dirty="0"/>
              <a:t>[</a:t>
            </a:r>
            <a:r>
              <a:rPr lang="ko-KR" altLang="en-US" dirty="0"/>
              <a:t>검색</a:t>
            </a:r>
            <a:r>
              <a:rPr lang="en-US" altLang="ko-KR" dirty="0"/>
              <a:t>]</a:t>
            </a:r>
            <a:r>
              <a:rPr lang="ko-KR" altLang="en-US" dirty="0"/>
              <a:t> 발표를 진행할 </a:t>
            </a:r>
            <a:r>
              <a:rPr lang="ko-KR" altLang="en-US" dirty="0" err="1"/>
              <a:t>박경서입니다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목차는 개요</a:t>
            </a:r>
            <a:r>
              <a:rPr lang="en-US" altLang="ko-KR" dirty="0"/>
              <a:t>,</a:t>
            </a:r>
            <a:r>
              <a:rPr lang="ko-KR" altLang="en-US" dirty="0"/>
              <a:t> 검색 툴 고안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ElasticSearch</a:t>
            </a:r>
            <a:r>
              <a:rPr lang="ko-KR" altLang="en-US" dirty="0"/>
              <a:t> 활용</a:t>
            </a:r>
            <a:r>
              <a:rPr lang="en-US" altLang="ko-KR" dirty="0"/>
              <a:t>,</a:t>
            </a:r>
            <a:r>
              <a:rPr lang="ko-KR" altLang="en-US" dirty="0"/>
              <a:t> 시연 및 회고 순으로 진행하겠습니다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4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600"/>
              </a:spcAft>
              <a:buClrTx/>
              <a:buSzPct val="116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3600" dirty="0"/>
              <a:t>먼저 개요입니다</a:t>
            </a:r>
            <a:r>
              <a:rPr kumimoji="1" lang="en-US" altLang="ko-KR" sz="3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7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프로젝트 인증파트의 고려사항은 </a:t>
            </a:r>
            <a:r>
              <a:rPr kumimoji="1" lang="ko-Kore-KR" altLang="en-US" dirty="0"/>
              <a:t>분리된 서버에서의 </a:t>
            </a:r>
            <a:r>
              <a:rPr kumimoji="1" lang="ko-KR" altLang="en-US" dirty="0" err="1"/>
              <a:t>인증방식이였습니다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여태껏 </a:t>
            </a:r>
            <a:r>
              <a:rPr kumimoji="1" lang="ko-KR" altLang="en-US" dirty="0" err="1"/>
              <a:t>모놀리식</a:t>
            </a:r>
            <a:r>
              <a:rPr kumimoji="1" lang="ko-KR" altLang="en-US" dirty="0"/>
              <a:t> 구조에서만 로그인 기능을 개발해 본 경험 </a:t>
            </a:r>
            <a:r>
              <a:rPr kumimoji="1" lang="ko-KR" altLang="en-US" dirty="0" err="1"/>
              <a:t>밖에없어서</a:t>
            </a:r>
            <a:endParaRPr kumimoji="1" lang="en-US" altLang="ko-KR" dirty="0"/>
          </a:p>
          <a:p>
            <a:r>
              <a:rPr kumimoji="1" lang="ko-Kore-KR" altLang="en-US" dirty="0"/>
              <a:t>분리된 서버</a:t>
            </a:r>
            <a:r>
              <a:rPr kumimoji="1" lang="ko-KR" altLang="en-US" dirty="0"/>
              <a:t>에서는 어떤 인증방식이 </a:t>
            </a:r>
            <a:r>
              <a:rPr kumimoji="1" lang="ko-KR" altLang="en-US" dirty="0" err="1"/>
              <a:t>좋은지</a:t>
            </a:r>
            <a:r>
              <a:rPr kumimoji="1" lang="ko-KR" altLang="en-US" dirty="0"/>
              <a:t> 몰랐고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팀원과 회의하여 두가지 인증방식을 추려 가장 적합한 방식으로 적용시키고자 했습니다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3792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우선 저희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북펍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팀이 검색을 주제로 발표하게 된 계기는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팀원들과의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협업 과정 중에 있었습니다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약 두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달간의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협업 과정 속에서 가장 많이 나온 요구사항이 바로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[1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초 쉬고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검색 기능이었습니다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그래서 팀원 모두가 검색이 중요한 부분을 차지 한다고 생각했기에 신경을 더 썼고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피드백 시간을 많이 가졌습니다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요구사항이 지속적으로 반영됨에 따라 검색 품질이 올랐던 영역인 만큼 검색을 주제로 발표하게 되었습니다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70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툴 고안 주제로 이어 진행하겠습니다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38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첫 번째 요구 사항은 단순히 상품을 검색하는 것 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같은 요구는 간단히 생각해서 </a:t>
            </a:r>
            <a:r>
              <a:rPr lang="en-US" altLang="ko-KR" dirty="0"/>
              <a:t>MySQL </a:t>
            </a:r>
            <a:r>
              <a:rPr lang="ko-KR" altLang="en-US" dirty="0"/>
              <a:t>로 구현할 수 있다고 판단했습니다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LIKE</a:t>
            </a:r>
            <a:r>
              <a:rPr lang="ko-KR" altLang="en-US" dirty="0"/>
              <a:t>절 검색엔 </a:t>
            </a:r>
            <a:r>
              <a:rPr lang="en-US" altLang="ko-KR" dirty="0"/>
              <a:t>3</a:t>
            </a:r>
            <a:r>
              <a:rPr lang="ko-KR" altLang="en-US" dirty="0"/>
              <a:t>가지 경우가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1</a:t>
            </a:r>
            <a:r>
              <a:rPr lang="ko-KR" altLang="en-US" dirty="0"/>
              <a:t>번과 </a:t>
            </a:r>
            <a:r>
              <a:rPr lang="en-US" altLang="ko-KR" dirty="0"/>
              <a:t>2</a:t>
            </a:r>
            <a:r>
              <a:rPr lang="ko-KR" altLang="en-US" dirty="0"/>
              <a:t>번 경우를 사용하는 경우가 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사용자들이 </a:t>
            </a:r>
            <a:r>
              <a:rPr lang="ko-KR" altLang="en-US" dirty="0" err="1"/>
              <a:t>아주아주아주</a:t>
            </a:r>
            <a:r>
              <a:rPr lang="ko-KR" altLang="en-US" dirty="0"/>
              <a:t> 친절하게 저희를 배려해가면서까지 앞 단어 만을 혹은 뒤에 있는 단어만을 검색을 해줄까요</a:t>
            </a:r>
            <a:r>
              <a:rPr lang="en-US" altLang="ko-KR" dirty="0"/>
              <a:t>..?</a:t>
            </a:r>
          </a:p>
          <a:p>
            <a:r>
              <a:rPr lang="en-US" altLang="ko-KR" dirty="0"/>
              <a:t>[1.5</a:t>
            </a:r>
            <a:r>
              <a:rPr lang="ko-KR" altLang="en-US" dirty="0"/>
              <a:t>초 쉬고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당연히 아니겠죠</a:t>
            </a:r>
          </a:p>
          <a:p>
            <a:endParaRPr lang="ko-KR" altLang="en-US" dirty="0"/>
          </a:p>
          <a:p>
            <a:r>
              <a:rPr lang="ko-KR" altLang="en-US" dirty="0"/>
              <a:t>사용자들은 보통 생각나는 키워드만을 가지고 </a:t>
            </a:r>
            <a:r>
              <a:rPr lang="ko-KR" altLang="en-US" dirty="0" err="1"/>
              <a:t>검색할겁니다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좌측 상단에서 보시는 것 과 같이 </a:t>
            </a:r>
          </a:p>
          <a:p>
            <a:r>
              <a:rPr lang="ko-KR" altLang="en-US" dirty="0"/>
              <a:t>이 키워드만을 가지고 검색을 하기 위해서는 당연히 검색 단어 기준 양쪽에 </a:t>
            </a:r>
            <a:r>
              <a:rPr lang="en-US" altLang="ko-KR" dirty="0"/>
              <a:t>%</a:t>
            </a:r>
            <a:r>
              <a:rPr lang="ko-KR" altLang="en-US" dirty="0" err="1"/>
              <a:t>를</a:t>
            </a:r>
            <a:r>
              <a:rPr lang="ko-KR" altLang="en-US" dirty="0"/>
              <a:t> 붙여야 했기에 </a:t>
            </a:r>
            <a:r>
              <a:rPr lang="en-US" altLang="ko-KR" dirty="0"/>
              <a:t>3</a:t>
            </a:r>
            <a:r>
              <a:rPr lang="ko-KR" altLang="en-US" dirty="0"/>
              <a:t>번 경우를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검색 테스트를 위해  ‘음식’ 이라는 키워드로 검색을 해보았을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 문자열이 포함 된 책들이 제대로 조회되는 것을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검색어 기준 양쪽에 </a:t>
            </a:r>
            <a:r>
              <a:rPr lang="en-US" altLang="ko-KR" dirty="0"/>
              <a:t>%</a:t>
            </a:r>
            <a:r>
              <a:rPr lang="ko-KR" altLang="en-US" dirty="0" err="1"/>
              <a:t>를</a:t>
            </a:r>
            <a:r>
              <a:rPr lang="ko-KR" altLang="en-US" dirty="0"/>
              <a:t> 붙여 검색을 하니 </a:t>
            </a:r>
          </a:p>
          <a:p>
            <a:r>
              <a:rPr lang="ko-KR" altLang="en-US" dirty="0"/>
              <a:t>인덱스도 제대로 타지 않아 </a:t>
            </a:r>
            <a:r>
              <a:rPr lang="en-US" altLang="ko-KR" dirty="0"/>
              <a:t>Full Scan</a:t>
            </a:r>
            <a:r>
              <a:rPr lang="ko-KR" altLang="en-US" dirty="0"/>
              <a:t>을 하는 상황이 발생했습니다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게다가 팀원들 사이에서</a:t>
            </a:r>
          </a:p>
          <a:p>
            <a:r>
              <a:rPr lang="ko-KR" altLang="en-US" dirty="0"/>
              <a:t>“검색도 제대로 작동을 하지 않는 것 같다”</a:t>
            </a:r>
          </a:p>
          <a:p>
            <a:r>
              <a:rPr lang="ko-KR" altLang="en-US" dirty="0"/>
              <a:t>라는 의견도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 하단에 보이시는 것 </a:t>
            </a:r>
            <a:r>
              <a:rPr lang="ko-KR" altLang="en-US" dirty="0" err="1"/>
              <a:t>처럼</a:t>
            </a:r>
            <a:r>
              <a:rPr lang="ko-KR" altLang="en-US" dirty="0"/>
              <a:t>  ‘희망의 끈’ 이라는 책을 팀원들이 검색을 하였을 때 </a:t>
            </a:r>
          </a:p>
          <a:p>
            <a:r>
              <a:rPr lang="ko-KR" altLang="en-US" dirty="0"/>
              <a:t>팀원 임태원님은 결과가 나오고 스크럼 마스터 </a:t>
            </a:r>
            <a:r>
              <a:rPr lang="ko-KR" altLang="en-US" dirty="0" err="1"/>
              <a:t>유호철님은</a:t>
            </a:r>
            <a:r>
              <a:rPr lang="ko-KR" altLang="en-US" dirty="0"/>
              <a:t> 결과가 나오지 않았었습니다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같은 상황이 생긴 이유를 찾아보니 검색은 잘 작동하고 있었지만</a:t>
            </a:r>
          </a:p>
          <a:p>
            <a:r>
              <a:rPr lang="ko-KR" altLang="en-US" dirty="0"/>
              <a:t>검색어의 띄어쓰기 유무로 성공과 실패가 갈리고 있었던 것이었습니다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문제를 겪은 호철님이 해결해달라는 요구사항을 전달하였고 해결방안을 모색해보았습니다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[2</a:t>
            </a:r>
            <a:r>
              <a:rPr lang="ko-KR" altLang="en-US" dirty="0"/>
              <a:t>초 쉬고</a:t>
            </a:r>
            <a:r>
              <a:rPr lang="en-US" altLang="ko-KR" dirty="0"/>
              <a:t>]</a:t>
            </a:r>
            <a:endParaRPr lang="en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41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찾은 방법은 </a:t>
            </a:r>
            <a:r>
              <a:rPr lang="en-US" altLang="ko-KR" dirty="0"/>
              <a:t>2</a:t>
            </a:r>
            <a:r>
              <a:rPr lang="ko-KR" altLang="en-US" dirty="0"/>
              <a:t>가지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번째는 </a:t>
            </a:r>
            <a:r>
              <a:rPr lang="en-US" altLang="ko-KR" dirty="0"/>
              <a:t>MySQL</a:t>
            </a:r>
            <a:r>
              <a:rPr lang="ko-KR" altLang="en-US" dirty="0"/>
              <a:t>의 </a:t>
            </a:r>
            <a:r>
              <a:rPr lang="en-US" altLang="ko-KR" dirty="0"/>
              <a:t>Full Text Search</a:t>
            </a:r>
            <a:r>
              <a:rPr lang="ko-KR" altLang="en-US" dirty="0"/>
              <a:t>이고 두 번째는 </a:t>
            </a:r>
            <a:r>
              <a:rPr lang="en-US" altLang="ko-KR" dirty="0"/>
              <a:t>ElasticSearch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방법의 차이점을 보면 </a:t>
            </a:r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은 관계형 데이터베이스 시스템이고 색인구조를 가지며 </a:t>
            </a:r>
            <a:r>
              <a:rPr lang="en-US" altLang="ko-KR" dirty="0" err="1"/>
              <a:t>Ngram</a:t>
            </a:r>
            <a:r>
              <a:rPr lang="en-US" altLang="ko-KR" dirty="0"/>
              <a:t> </a:t>
            </a:r>
            <a:r>
              <a:rPr lang="ko-KR" altLang="en-US" dirty="0"/>
              <a:t>색인기를 지원합니다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반면에 </a:t>
            </a:r>
            <a:r>
              <a:rPr lang="en-US" altLang="ko-KR" dirty="0"/>
              <a:t>ElasticSearch</a:t>
            </a:r>
            <a:r>
              <a:rPr lang="ko-KR" altLang="en-US" dirty="0"/>
              <a:t>는 검색엔진이고 </a:t>
            </a:r>
            <a:r>
              <a:rPr lang="ko-KR" altLang="en-US" dirty="0" err="1"/>
              <a:t>역색인구조이며</a:t>
            </a:r>
            <a:r>
              <a:rPr lang="ko-KR" altLang="en-US" dirty="0"/>
              <a:t> 다양한 색인기를 지원하고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</a:t>
            </a:r>
            <a:r>
              <a:rPr lang="ko-KR" altLang="en-US" dirty="0" err="1"/>
              <a:t>엘라스틱서치가</a:t>
            </a:r>
            <a:r>
              <a:rPr lang="ko-KR" altLang="en-US" dirty="0"/>
              <a:t> </a:t>
            </a:r>
            <a:r>
              <a:rPr lang="en-US" altLang="ko-KR" dirty="0"/>
              <a:t>Full-Text-Search </a:t>
            </a:r>
            <a:r>
              <a:rPr lang="ko-KR" altLang="en-US" dirty="0"/>
              <a:t>보다 다양한 색인기를 지원하고 있다는 점에서 검색의 품질을 높일 수 있다는 결론을 내려 엘라스틱 </a:t>
            </a:r>
            <a:r>
              <a:rPr lang="ko-KR" altLang="en-US" dirty="0" err="1"/>
              <a:t>서치를</a:t>
            </a:r>
            <a:r>
              <a:rPr lang="ko-KR" altLang="en-US" dirty="0"/>
              <a:t> 선택하게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54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엘라스틱서치의</a:t>
            </a:r>
            <a:r>
              <a:rPr lang="ko-KR" altLang="en-US" dirty="0"/>
              <a:t> 활용 과정을 살펴보겠습니다</a:t>
            </a:r>
            <a:r>
              <a:rPr lang="en-US" altLang="ko-KR" dirty="0"/>
              <a:t>.</a:t>
            </a:r>
            <a:endParaRPr lang="en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26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막상 </a:t>
            </a:r>
            <a:r>
              <a:rPr lang="ko-KR" altLang="en-US" dirty="0" err="1"/>
              <a:t>엘라스틱서치를</a:t>
            </a:r>
            <a:r>
              <a:rPr lang="ko-KR" altLang="en-US" dirty="0"/>
              <a:t> 적용하고 검색을 시도했지만</a:t>
            </a:r>
            <a:endParaRPr lang="en-US" altLang="ko-KR" dirty="0"/>
          </a:p>
          <a:p>
            <a:r>
              <a:rPr lang="ko-KR" altLang="en-US" dirty="0"/>
              <a:t>저희가 원했던 결과가 나오지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결과가 나오지 않은 이유에 대해 고민하다 문제점을 찾았습니다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문제는 </a:t>
            </a:r>
            <a:r>
              <a:rPr lang="ko-KR" altLang="en-US" dirty="0" err="1"/>
              <a:t>엘라스틱서치의</a:t>
            </a:r>
            <a:r>
              <a:rPr lang="ko-KR" altLang="en-US" dirty="0"/>
              <a:t> 기본 분석기였습니다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 분석기는 텍스트를 오직 공백을 기준으로 색인을 시켜줬습니다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때문에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희망의</a:t>
            </a:r>
            <a:r>
              <a:rPr lang="en-US" altLang="ko-KR" dirty="0"/>
              <a:t>’</a:t>
            </a:r>
          </a:p>
          <a:p>
            <a:r>
              <a:rPr lang="ko-KR" altLang="en-US" dirty="0"/>
              <a:t>와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끈</a:t>
            </a:r>
            <a:r>
              <a:rPr lang="en-US" altLang="ko-KR" dirty="0"/>
              <a:t>’</a:t>
            </a:r>
            <a:r>
              <a:rPr lang="ko-KR" altLang="en-US" dirty="0"/>
              <a:t> 두 단어만이 색인이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‘</a:t>
            </a:r>
            <a:r>
              <a:rPr lang="ko-KR" altLang="en-US" dirty="0"/>
              <a:t>희망</a:t>
            </a:r>
            <a:r>
              <a:rPr lang="en-US" altLang="ko-KR" dirty="0"/>
              <a:t>’</a:t>
            </a:r>
            <a:r>
              <a:rPr lang="ko-KR" altLang="en-US" dirty="0"/>
              <a:t> 같은 단어만으로는 검색이 되지 않았던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저흰 다시 고민을 했고 </a:t>
            </a:r>
            <a:r>
              <a:rPr lang="en-US" altLang="ko-KR" dirty="0"/>
              <a:t>‘</a:t>
            </a:r>
            <a:r>
              <a:rPr lang="ko-KR" altLang="en-US" dirty="0"/>
              <a:t>색인 시점에 변화를 </a:t>
            </a:r>
            <a:r>
              <a:rPr lang="ko-KR" altLang="en-US" dirty="0" err="1"/>
              <a:t>줘야겠다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생각해서 다른 방법을 찾아보았습니다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색인 시점에 변화를 주기 위해 </a:t>
            </a:r>
            <a:r>
              <a:rPr lang="en-US" altLang="ko-KR" dirty="0"/>
              <a:t>Nori</a:t>
            </a:r>
            <a:r>
              <a:rPr lang="ko-KR" altLang="en-US" dirty="0"/>
              <a:t>와 </a:t>
            </a:r>
            <a:r>
              <a:rPr lang="en-US" altLang="ko-KR" dirty="0" err="1"/>
              <a:t>Jaso</a:t>
            </a:r>
            <a:r>
              <a:rPr lang="en-US" altLang="ko-KR" dirty="0"/>
              <a:t> </a:t>
            </a:r>
            <a:r>
              <a:rPr lang="ko-KR" altLang="en-US" dirty="0"/>
              <a:t>플러그인을 도입했습니다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Nori </a:t>
            </a:r>
            <a:r>
              <a:rPr lang="ko-KR" altLang="en-US" dirty="0"/>
              <a:t>플러그인은 한글에 대해 형태소를 분석해 가장 작은 단어로 색인 시켜줍니다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더불어</a:t>
            </a:r>
            <a:endParaRPr lang="en-US" altLang="ko-KR" dirty="0"/>
          </a:p>
          <a:p>
            <a:r>
              <a:rPr lang="en-US" altLang="ko-KR" dirty="0" err="1"/>
              <a:t>Jaso</a:t>
            </a:r>
            <a:r>
              <a:rPr lang="ko-KR" altLang="en-US" dirty="0"/>
              <a:t> 플러그인은 단어를 </a:t>
            </a:r>
            <a:r>
              <a:rPr lang="ko-KR" altLang="en-US" dirty="0" err="1"/>
              <a:t>자소</a:t>
            </a:r>
            <a:r>
              <a:rPr lang="ko-KR" altLang="en-US" dirty="0"/>
              <a:t> 단위로 쪼개서 색인을 시켜주는 역할을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결과 단어와 </a:t>
            </a:r>
            <a:r>
              <a:rPr lang="ko-KR" altLang="en-US" dirty="0" err="1"/>
              <a:t>오탈자</a:t>
            </a:r>
            <a:r>
              <a:rPr lang="ko-KR" altLang="en-US" dirty="0"/>
              <a:t> 및 사용자의 실수로 인한 잘못된 검색어도 수용할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이로써 </a:t>
            </a:r>
            <a:r>
              <a:rPr lang="en-US" altLang="ko-KR" dirty="0"/>
              <a:t>MySQL</a:t>
            </a:r>
            <a:r>
              <a:rPr lang="ko-KR" altLang="en-US" dirty="0"/>
              <a:t>에서 검색을 진행했던 상황보다 개선된 검색기능을 적용시킬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26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곧 이어 추가 요구사항이 생겼습니다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한글로 자바를 검색하면 영어 자바가 들어간 책들이 검색되지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저흰 한글과 영어 자바가 같은 의미인 것을 알지만 엘라스틱서치는 이를 알 리가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그렇기에 사용자는 원하는 결과를 얻기 위해 영어로 재검색을 하는 상황이 생겼고</a:t>
            </a:r>
            <a:r>
              <a:rPr lang="en-US" altLang="ko-KR" dirty="0"/>
              <a:t>,</a:t>
            </a:r>
            <a:r>
              <a:rPr lang="ko-KR" altLang="en-US" dirty="0"/>
              <a:t> 그다지 좋은 상황은 아니라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사용자에게 불편을 줄 수 있다 생각을 했고 방법을 찾았습니다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엘라스틱서치의</a:t>
            </a:r>
            <a:r>
              <a:rPr lang="ko-KR" altLang="en-US" dirty="0"/>
              <a:t> 동의어 사전을 활용해 동의어</a:t>
            </a:r>
            <a:r>
              <a:rPr lang="en-US" altLang="ko-KR" dirty="0"/>
              <a:t>,</a:t>
            </a:r>
            <a:r>
              <a:rPr lang="ko-KR" altLang="en-US" dirty="0"/>
              <a:t> 통용되는 단어</a:t>
            </a:r>
            <a:r>
              <a:rPr lang="en-US" altLang="ko-KR" dirty="0"/>
              <a:t>,</a:t>
            </a:r>
            <a:r>
              <a:rPr lang="ko-KR" altLang="en-US" dirty="0"/>
              <a:t> 사용자들이 많이 쓰는 약어 등을 추가해 검색에 편의성을 올렸습니다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16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 검색까지 구현을 하니 스크럼에서 팀원들이 고객 서비스 검색도 되었으면 좋겠다는 새로운 요구사항이 생겼습니다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첨엔 상품검색과 동일한 방식으로 고객 서비스 검색을 더해 통합 검색을 적용시켰습니다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통합 검색 테스트 하는 과정에서 한가지 아쉬운 점이 생겼습니다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주문</a:t>
            </a:r>
            <a:r>
              <a:rPr lang="en-US" altLang="ko-KR" dirty="0"/>
              <a:t>’</a:t>
            </a:r>
            <a:r>
              <a:rPr lang="ko-KR" altLang="en-US" dirty="0"/>
              <a:t>이란 단어로 검색하면 뜬금없이 포인트 </a:t>
            </a:r>
            <a:r>
              <a:rPr lang="en-US" altLang="ko-KR" dirty="0"/>
              <a:t>FAQ</a:t>
            </a:r>
            <a:r>
              <a:rPr lang="ko-KR" altLang="en-US" dirty="0"/>
              <a:t>가 상위에 노출되었습니다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크게 문제가 되는 상황은 아니지만</a:t>
            </a:r>
            <a:r>
              <a:rPr lang="en-US" altLang="ko-KR" dirty="0"/>
              <a:t>,</a:t>
            </a:r>
            <a:r>
              <a:rPr lang="ko-KR" altLang="en-US" dirty="0"/>
              <a:t> 사소하더라도 불편함을 느낄 수 있는 문제라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저흰 이 주제를 스크럼에서 의논을 했었고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팀원들 역시 이 문제는 해결하는 것이 해당 서비스 품질을 올릴 수 있을 거라는 결론이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제목에 가중치를 부여해 해결해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제목에 가중치를 둔 이유는 </a:t>
            </a:r>
            <a:endParaRPr lang="en-US" altLang="ko-KR" dirty="0"/>
          </a:p>
          <a:p>
            <a:r>
              <a:rPr lang="ko-KR" altLang="en-US" dirty="0"/>
              <a:t>사용자 입장에서 내용보단 제목을 기준으로 검색하는 상황이 많을 것 같다는 스크럼 속 의견을 반영했습니다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2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지금까지의 과정에서 미처 생각하지 못했던 문제가 생겼습니다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데이터베이스에 새로운 데이터가 추가되는 경우입니다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DB</a:t>
            </a:r>
            <a:r>
              <a:rPr lang="ko-KR" altLang="en-US" dirty="0"/>
              <a:t>에 해리포터란 책 데이터를 추가한 후 검색을 시도했지만 결과가 나오지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상품이 추가가 되었지만 검색은 되지 않는 상황이 생겨버린 것입니다</a:t>
            </a:r>
            <a:r>
              <a:rPr lang="en-US" altLang="ko-KR" dirty="0"/>
              <a:t>!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18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동기화 문제를 해결하기 위해 고민해본 결과 </a:t>
            </a:r>
            <a:r>
              <a:rPr lang="en-US" altLang="ko-KR" dirty="0"/>
              <a:t>Logstash</a:t>
            </a:r>
            <a:r>
              <a:rPr lang="ko-KR" altLang="en-US" dirty="0"/>
              <a:t>라는 방법을 찾았습니다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Logstash</a:t>
            </a:r>
            <a:r>
              <a:rPr lang="ko-KR" altLang="en-US" dirty="0"/>
              <a:t>가 일정 주기 마다 </a:t>
            </a:r>
            <a:r>
              <a:rPr lang="en-US" altLang="ko-KR" dirty="0"/>
              <a:t>DB</a:t>
            </a:r>
            <a:r>
              <a:rPr lang="ko-KR" altLang="en-US" dirty="0"/>
              <a:t>에 마지막 색인 값을 기준으로 새로 추가된 데이터에 대해서 조회 쿼리를 날린 후 </a:t>
            </a:r>
            <a:endParaRPr lang="en-US" altLang="ko-KR" dirty="0"/>
          </a:p>
          <a:p>
            <a:r>
              <a:rPr lang="ko-KR" altLang="en-US" dirty="0"/>
              <a:t>데이터를 가공 시킨 다음에 인덱스에 저장을 시켜 줍니다</a:t>
            </a:r>
            <a:r>
              <a:rPr lang="en-US" altLang="ko-KR" dirty="0"/>
              <a:t>.</a:t>
            </a:r>
          </a:p>
          <a:p>
            <a:endParaRPr lang="en-KR" dirty="0"/>
          </a:p>
          <a:p>
            <a:r>
              <a:rPr lang="ko-KR" altLang="en-US" dirty="0"/>
              <a:t>이렇게 해서 </a:t>
            </a:r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ko-KR" altLang="en-US" dirty="0" err="1"/>
              <a:t>엘라스틱서치간</a:t>
            </a:r>
            <a:r>
              <a:rPr lang="ko-KR" altLang="en-US" dirty="0"/>
              <a:t> 데이터 동기화 문제까지 해결했습니다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 살펴본 인증방식은 </a:t>
            </a:r>
            <a:r>
              <a:rPr kumimoji="1" lang="en-US" altLang="ko-KR" dirty="0"/>
              <a:t>session </a:t>
            </a:r>
            <a:r>
              <a:rPr kumimoji="1" lang="ko-KR" altLang="en-US" dirty="0" err="1"/>
              <a:t>인증방식입니다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위와 같이 서버 스케일아웃한 상태에서 세션을 사용한다면</a:t>
            </a:r>
            <a:endParaRPr kumimoji="1" lang="en-US" altLang="ko-KR" dirty="0"/>
          </a:p>
          <a:p>
            <a:r>
              <a:rPr kumimoji="1" lang="en-US" altLang="ko-KR" dirty="0"/>
              <a:t>A</a:t>
            </a:r>
            <a:r>
              <a:rPr kumimoji="1" lang="ko-KR" altLang="en-US" dirty="0"/>
              <a:t>서버에서는 </a:t>
            </a:r>
            <a:r>
              <a:rPr kumimoji="1" lang="en-US" altLang="ko-KR" dirty="0"/>
              <a:t>session</a:t>
            </a:r>
            <a:r>
              <a:rPr kumimoji="1" lang="ko-KR" altLang="en-US" dirty="0"/>
              <a:t>을 찾을 수 있지만 </a:t>
            </a:r>
            <a:r>
              <a:rPr kumimoji="1" lang="en-US" altLang="ko-KR" dirty="0"/>
              <a:t>B</a:t>
            </a:r>
            <a:r>
              <a:rPr kumimoji="1" lang="ko-KR" altLang="en-US" dirty="0"/>
              <a:t>서버에서는 </a:t>
            </a:r>
            <a:r>
              <a:rPr kumimoji="1" lang="en-US" altLang="ko-KR" dirty="0"/>
              <a:t>session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찾을수</a:t>
            </a:r>
            <a:r>
              <a:rPr kumimoji="1" lang="ko-KR" altLang="en-US" dirty="0"/>
              <a:t> 없다는 문제는 모두 인지하고 있었습니다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문제는 인메모리</a:t>
            </a:r>
            <a:r>
              <a:rPr kumimoji="1" lang="en-US" altLang="ko-KR" dirty="0"/>
              <a:t>DB</a:t>
            </a:r>
            <a:r>
              <a:rPr kumimoji="1" lang="ko-KR" altLang="en-US" dirty="0"/>
              <a:t>인 </a:t>
            </a:r>
            <a:r>
              <a:rPr kumimoji="1" lang="ko-KR" altLang="en-US" dirty="0" err="1"/>
              <a:t>레디스를</a:t>
            </a:r>
            <a:r>
              <a:rPr kumimoji="1" lang="ko-KR" altLang="en-US" dirty="0"/>
              <a:t> 연결해 어느 서버로 접근하든 인증이 가능하도록 조치하였습니다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이 인증방식이 </a:t>
            </a:r>
            <a:r>
              <a:rPr kumimoji="1" lang="ko-Kore-KR" altLang="en-US" dirty="0"/>
              <a:t>분리된 서버에서</a:t>
            </a:r>
            <a:r>
              <a:rPr kumimoji="1" lang="ko-KR" altLang="en-US" dirty="0"/>
              <a:t> 적합한 인증방식인가</a:t>
            </a:r>
            <a:r>
              <a:rPr kumimoji="1" lang="en-US" altLang="ko-KR" dirty="0"/>
              <a:t>? </a:t>
            </a:r>
            <a:r>
              <a:rPr kumimoji="1" lang="ko-KR" altLang="en-US" dirty="0"/>
              <a:t>라는 의문은 여전히 풀리지 않았고</a:t>
            </a:r>
            <a:endParaRPr kumimoji="1" lang="en-US" altLang="ko-KR" dirty="0"/>
          </a:p>
          <a:p>
            <a:r>
              <a:rPr kumimoji="1" lang="ko-KR" altLang="en-US" dirty="0"/>
              <a:t>모두가 </a:t>
            </a:r>
            <a:r>
              <a:rPr kumimoji="1" lang="ko-KR" altLang="en-US" dirty="0" err="1"/>
              <a:t>납득할만한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이유가 필요했습니다</a:t>
            </a:r>
            <a:r>
              <a:rPr kumimoji="1" lang="en-US" altLang="ko-Kore-KR" dirty="0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7329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[3</a:t>
            </a:r>
            <a:r>
              <a:rPr lang="ko-KR" altLang="en-US" dirty="0"/>
              <a:t>초 쉬고</a:t>
            </a:r>
            <a:r>
              <a:rPr lang="en-US" altLang="ko-KR" dirty="0"/>
              <a:t>~~]</a:t>
            </a:r>
          </a:p>
          <a:p>
            <a:r>
              <a:rPr lang="ko-KR" altLang="en-US" dirty="0"/>
              <a:t>시연 및 회고로 마무리하겠습니다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시연 시 책의 이름이 보이지 않으면 스크롤을 살짝 내려 보여주기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47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이제 저희 홈페이지 </a:t>
            </a:r>
            <a:r>
              <a:rPr lang="ko-KR" altLang="en-US" dirty="0" err="1"/>
              <a:t>북펍에서</a:t>
            </a:r>
            <a:r>
              <a:rPr lang="ko-KR" altLang="en-US" dirty="0"/>
              <a:t> 검색을 시연을 해보겠습니다</a:t>
            </a:r>
            <a:r>
              <a:rPr lang="en-US" altLang="ko-KR" dirty="0"/>
              <a:t>.</a:t>
            </a:r>
          </a:p>
          <a:p>
            <a:endParaRPr lang="en-KR" dirty="0"/>
          </a:p>
          <a:p>
            <a:r>
              <a:rPr lang="en-US" altLang="ko-KR" dirty="0"/>
              <a:t>(</a:t>
            </a:r>
            <a:r>
              <a:rPr lang="ko-KR" altLang="en-US" dirty="0"/>
              <a:t>시연 천천히</a:t>
            </a:r>
            <a:r>
              <a:rPr lang="en-US" altLang="ko-KR" dirty="0"/>
              <a:t>~~</a:t>
            </a:r>
            <a:r>
              <a:rPr lang="ko-KR" altLang="en-US" dirty="0"/>
              <a:t> </a:t>
            </a:r>
            <a:r>
              <a:rPr lang="en-US" altLang="ko-KR" dirty="0"/>
              <a:t>&amp;&amp;</a:t>
            </a:r>
            <a:r>
              <a:rPr lang="ko-KR" altLang="en-US" dirty="0"/>
              <a:t> 책 제목 보여주기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KR" dirty="0"/>
          </a:p>
          <a:p>
            <a:r>
              <a:rPr lang="en-US" altLang="ko-KR" dirty="0"/>
              <a:t>[</a:t>
            </a:r>
            <a:r>
              <a:rPr lang="ko-KR" altLang="en-US" dirty="0"/>
              <a:t>희망</a:t>
            </a:r>
            <a:r>
              <a:rPr lang="en-US" altLang="ko-KR" dirty="0"/>
              <a:t>]</a:t>
            </a:r>
            <a:r>
              <a:rPr lang="ko-KR" altLang="en-US" dirty="0"/>
              <a:t> 일반적인 단어 검색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ㅎㅁ</a:t>
            </a:r>
            <a:r>
              <a:rPr lang="en-US" altLang="ko-KR" dirty="0"/>
              <a:t>]</a:t>
            </a:r>
            <a:r>
              <a:rPr lang="ko-KR" altLang="en-US" dirty="0"/>
              <a:t> 초성 검색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gmlakd</a:t>
            </a:r>
            <a:r>
              <a:rPr lang="en-US" altLang="ko-KR" dirty="0"/>
              <a:t>]</a:t>
            </a:r>
            <a:r>
              <a:rPr lang="ko-KR" altLang="en-US" dirty="0"/>
              <a:t> 오타 검색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자바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Java]</a:t>
            </a:r>
            <a:r>
              <a:rPr lang="ko-KR" altLang="en-US" dirty="0"/>
              <a:t> 동의어 검색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정처기</a:t>
            </a:r>
            <a:r>
              <a:rPr lang="en-US" altLang="ko-KR" dirty="0"/>
              <a:t>]</a:t>
            </a:r>
            <a:r>
              <a:rPr lang="ko-KR" altLang="en-US" dirty="0"/>
              <a:t> 사람들이 많이 쓰는 약어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주문</a:t>
            </a:r>
            <a:r>
              <a:rPr lang="en-US" altLang="ko-KR" dirty="0"/>
              <a:t>]</a:t>
            </a:r>
            <a:r>
              <a:rPr lang="ko-KR" altLang="en-US" dirty="0"/>
              <a:t> 가중치가 적용된 통합 검색이</a:t>
            </a:r>
            <a:endParaRPr lang="en-US" altLang="ko-KR" dirty="0"/>
          </a:p>
          <a:p>
            <a:r>
              <a:rPr lang="ko-KR" altLang="en-US" dirty="0"/>
              <a:t>되는 모습을 보여주고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5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과정에서 겪은 회고입니다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 기능을 구현하면서 새로운 기술을 이해하고 적용하는 것은 쉽지 않은 여정이었습니다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작게는 환경 설정부터 시작해서 크게는 기능들을 적용시키는 일련의 과정들이 결코 만만치 않게 느껴졌습니다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팀원들과 논의를 통해 단계별로 기능을 추가해갔으며 </a:t>
            </a:r>
            <a:endParaRPr lang="en-US" altLang="ko-KR" dirty="0"/>
          </a:p>
          <a:p>
            <a:r>
              <a:rPr lang="ko-KR" altLang="en-US" dirty="0"/>
              <a:t>새로운 기술을 배우는 것에 대한 재미와 팀원의 소중함을 느낄 수 있었던 프로젝트였습니다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9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이상 </a:t>
            </a:r>
            <a:r>
              <a:rPr lang="ko-KR" altLang="en-US" dirty="0" err="1"/>
              <a:t>북펍</a:t>
            </a:r>
            <a:r>
              <a:rPr lang="ko-KR" altLang="en-US" dirty="0"/>
              <a:t> 팀 </a:t>
            </a:r>
            <a:r>
              <a:rPr lang="en-US" altLang="ko-KR" dirty="0"/>
              <a:t>[</a:t>
            </a:r>
            <a:r>
              <a:rPr lang="ko-KR" altLang="en-US" dirty="0"/>
              <a:t>인증과 인가</a:t>
            </a:r>
            <a:r>
              <a:rPr lang="en-US" altLang="ko-KR" dirty="0"/>
              <a:t>],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검색</a:t>
            </a:r>
            <a:r>
              <a:rPr lang="en-US" altLang="ko-KR" dirty="0"/>
              <a:t>]</a:t>
            </a:r>
            <a:r>
              <a:rPr lang="ko-KR" altLang="en-US" dirty="0"/>
              <a:t> 주제로 발표 마치겠습니다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경청해주셔서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3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추가적인 고민 끝에</a:t>
            </a:r>
            <a:endParaRPr kumimoji="1" lang="en-US" altLang="ko-Kore-KR" dirty="0"/>
          </a:p>
          <a:p>
            <a:endParaRPr kumimoji="1" lang="en-US" altLang="ko-KR" dirty="0"/>
          </a:p>
          <a:p>
            <a:r>
              <a:rPr kumimoji="1" lang="ko-KR" altLang="en-US" dirty="0"/>
              <a:t>세션인증방식의 또 다른 이름은 세션</a:t>
            </a:r>
            <a:r>
              <a:rPr kumimoji="1" lang="en-US" altLang="ko-KR" dirty="0"/>
              <a:t>-</a:t>
            </a:r>
            <a:r>
              <a:rPr kumimoji="1" lang="ko-KR" altLang="en-US" dirty="0"/>
              <a:t>쿠키 인증방식이 될 수 있겠다고 생각했습니다</a:t>
            </a:r>
            <a:endParaRPr kumimoji="1" lang="en-US" altLang="ko-KR" dirty="0"/>
          </a:p>
          <a:p>
            <a:r>
              <a:rPr kumimoji="1" lang="ko-KR" altLang="en-US" dirty="0"/>
              <a:t>이 말은 세션을 찾기 위해서는 세션의 아이디가 저장된 쿠키가 꼭 필요하다는 뜻이며 </a:t>
            </a:r>
            <a:endParaRPr kumimoji="1" lang="en-US" altLang="ko-KR" dirty="0"/>
          </a:p>
          <a:p>
            <a:r>
              <a:rPr kumimoji="1" lang="ko-KR" altLang="en-US" dirty="0" err="1"/>
              <a:t>프론트서버에서는</a:t>
            </a:r>
            <a:r>
              <a:rPr kumimoji="1" lang="ko-KR" altLang="en-US" dirty="0"/>
              <a:t> 쿠키의 값을 알 수 있어 세션을 불러올 수 있지만</a:t>
            </a:r>
            <a:endParaRPr kumimoji="1" lang="en-US" altLang="ko-KR" dirty="0"/>
          </a:p>
          <a:p>
            <a:r>
              <a:rPr kumimoji="1" lang="en-US" altLang="ko-KR" dirty="0"/>
              <a:t>shop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서버에서는 쿠키의 값을 알 수 </a:t>
            </a:r>
            <a:r>
              <a:rPr kumimoji="1" lang="ko-KR" altLang="en-US" dirty="0" err="1"/>
              <a:t>없</a:t>
            </a:r>
            <a:r>
              <a:rPr kumimoji="1" lang="ko-Kore-KR" altLang="en-US" dirty="0"/>
              <a:t>어 세션을 불러올 수 없고 그 결과 로그인 정보 또한 찾을 수 없다는 말이기도 했습니다</a:t>
            </a:r>
            <a:r>
              <a:rPr kumimoji="1" lang="en-US" altLang="ko-Kore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이에 </a:t>
            </a:r>
            <a:r>
              <a:rPr kumimoji="1" lang="en-US" altLang="ko-KR" dirty="0"/>
              <a:t>Session</a:t>
            </a:r>
            <a:r>
              <a:rPr kumimoji="1" lang="ko-KR" altLang="en-US" dirty="0"/>
              <a:t>인증방식은</a:t>
            </a:r>
            <a:endParaRPr kumimoji="1" lang="en-US" altLang="ko-KR" dirty="0"/>
          </a:p>
          <a:p>
            <a:r>
              <a:rPr kumimoji="1" lang="ko-KR" altLang="en-US" dirty="0"/>
              <a:t>각 서버가 분리되어 있는 구조에서는 적합하지 않은 인증방식이라는 결론을 내린 후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912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JWT</a:t>
            </a:r>
            <a:r>
              <a:rPr kumimoji="1" lang="ko-KR" altLang="en-US" dirty="0"/>
              <a:t> 인증방식</a:t>
            </a:r>
            <a:r>
              <a:rPr kumimoji="1" lang="ko-Kore-KR" altLang="en-US" dirty="0"/>
              <a:t>은 적합한 인증방식인지 확인하였습니다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해당 인증방식의 특징 중</a:t>
            </a:r>
            <a:endParaRPr kumimoji="1" lang="en-US" altLang="ko-KR" dirty="0"/>
          </a:p>
          <a:p>
            <a:r>
              <a:rPr kumimoji="1" lang="ko-KR" altLang="en-US" dirty="0"/>
              <a:t>장점으로는 </a:t>
            </a:r>
            <a:r>
              <a:rPr kumimoji="1" lang="en-US" altLang="ko-KR" dirty="0"/>
              <a:t>stateless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환경에 </a:t>
            </a:r>
            <a:r>
              <a:rPr kumimoji="1" lang="ko-KR" altLang="en-US" dirty="0" err="1"/>
              <a:t>구애받지않고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정상작동한다</a:t>
            </a:r>
            <a:r>
              <a:rPr kumimoji="1" lang="ko-KR" altLang="en-US" dirty="0"/>
              <a:t> 등이 있었으며</a:t>
            </a:r>
            <a:endParaRPr kumimoji="1" lang="en-US" altLang="ko-KR" dirty="0"/>
          </a:p>
          <a:p>
            <a:r>
              <a:rPr kumimoji="1" lang="ko-KR" altLang="en-US" dirty="0"/>
              <a:t>단점으로는 탈취당할 가능성이 있다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탈취당했을 때 개인정보에 쉽게 </a:t>
            </a:r>
            <a:r>
              <a:rPr kumimoji="1" lang="ko-KR" altLang="en-US" dirty="0" err="1"/>
              <a:t>접근가능하다</a:t>
            </a:r>
            <a:r>
              <a:rPr kumimoji="1" lang="ko-KR" altLang="en-US" dirty="0"/>
              <a:t> 등이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ore-KR" altLang="en-US" dirty="0"/>
              <a:t>저희팀은 </a:t>
            </a:r>
            <a:r>
              <a:rPr kumimoji="1" lang="en-US" altLang="ko-Kore-KR" dirty="0"/>
              <a:t>stateless</a:t>
            </a:r>
            <a:r>
              <a:rPr kumimoji="1" lang="ko-Kore-KR" altLang="en-US" dirty="0"/>
              <a:t>하며 토큰 그 자체로 정보를 가지고 있는 </a:t>
            </a:r>
            <a:r>
              <a:rPr kumimoji="1" lang="en-US" altLang="ko-Kore-KR" dirty="0"/>
              <a:t>JWT</a:t>
            </a:r>
            <a:r>
              <a:rPr kumimoji="1" lang="ko-Kore-KR" altLang="en-US" dirty="0"/>
              <a:t>라면</a:t>
            </a:r>
            <a:endParaRPr kumimoji="1" lang="en-US" altLang="ko-KR" dirty="0"/>
          </a:p>
          <a:p>
            <a:r>
              <a:rPr kumimoji="1" lang="ko-KR" altLang="en-US" dirty="0"/>
              <a:t>서버가 분리되어도 인증된 정보를 전달할 수 있다고 판단하였으며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ore-KR" altLang="en-US" dirty="0"/>
              <a:t>북펍 프로젝트에 적용시키기 위하여 단점을 개선시키고자 하였습니다</a:t>
            </a:r>
            <a:r>
              <a:rPr kumimoji="1" lang="en-US" altLang="ko-Kore-KR" dirty="0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42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050" dirty="0" err="1"/>
              <a:t>Jwt</a:t>
            </a:r>
            <a:r>
              <a:rPr kumimoji="1" lang="ko-KR" altLang="en-US" sz="1050" dirty="0"/>
              <a:t>가 저장된 쿠키는 사용자의 브라우저에 저장되기 때문에 탈취당할 위험성이 있습니다</a:t>
            </a:r>
            <a:endParaRPr kumimoji="1" lang="en-US" altLang="ko-KR" sz="1050" dirty="0"/>
          </a:p>
          <a:p>
            <a:r>
              <a:rPr kumimoji="1" lang="ko-KR" altLang="en-US" sz="1050" dirty="0"/>
              <a:t>대표적인 탈취방법으로는 </a:t>
            </a:r>
            <a:r>
              <a:rPr kumimoji="1" lang="en-US" altLang="ko-KR" sz="1050" dirty="0"/>
              <a:t>XSS</a:t>
            </a:r>
            <a:r>
              <a:rPr kumimoji="1" lang="ko-KR" altLang="en-US" sz="1050" dirty="0"/>
              <a:t>공격</a:t>
            </a:r>
            <a:r>
              <a:rPr kumimoji="1" lang="en-US" altLang="ko-KR" sz="1050" dirty="0"/>
              <a:t>, Sniffing</a:t>
            </a:r>
            <a:r>
              <a:rPr kumimoji="1" lang="ko-KR" altLang="en-US" sz="1050" dirty="0"/>
              <a:t>공격이 있는데요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ko-KR" altLang="en-US" sz="1050" dirty="0" err="1"/>
              <a:t>저희팀은</a:t>
            </a:r>
            <a:r>
              <a:rPr kumimoji="1" lang="ko-KR" altLang="en-US" sz="1050" dirty="0"/>
              <a:t> </a:t>
            </a:r>
            <a:r>
              <a:rPr kumimoji="1" lang="ko-Kore-KR" altLang="en-US" sz="1050" dirty="0"/>
              <a:t>사용자의 정보를 보호하기위해 대비책을 적용해 뒀습니다</a:t>
            </a:r>
            <a:r>
              <a:rPr kumimoji="1" lang="en-US" altLang="ko-Kore-KR" sz="1050" dirty="0"/>
              <a:t>.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ko-KR" altLang="en-US" sz="1050" dirty="0"/>
              <a:t>그 대비책으로</a:t>
            </a:r>
            <a:endParaRPr kumimoji="1" lang="en-US" altLang="ko-KR" sz="1050" dirty="0"/>
          </a:p>
          <a:p>
            <a:r>
              <a:rPr kumimoji="1" lang="en-US" altLang="ko-KR" sz="1050" dirty="0"/>
              <a:t>XSS</a:t>
            </a:r>
            <a:r>
              <a:rPr kumimoji="1" lang="ko-KR" altLang="en-US" sz="1050" dirty="0"/>
              <a:t> 공격을 막기위해 쿠키에 </a:t>
            </a:r>
            <a:r>
              <a:rPr kumimoji="1" lang="en-US" altLang="ko-KR" sz="1050" dirty="0" err="1"/>
              <a:t>HttpOnly</a:t>
            </a:r>
            <a:r>
              <a:rPr kumimoji="1" lang="ko-KR" altLang="en-US" sz="1050" dirty="0"/>
              <a:t> 속성을 줘서 자바스크립트를 통한 접근이 불가능하게 만들었고</a:t>
            </a:r>
            <a:endParaRPr kumimoji="1" lang="en-US" altLang="ko-KR" sz="1050" dirty="0"/>
          </a:p>
          <a:p>
            <a:r>
              <a:rPr kumimoji="1" lang="en-US" altLang="ko-KR" sz="1050" dirty="0"/>
              <a:t>Sniffing </a:t>
            </a:r>
            <a:r>
              <a:rPr kumimoji="1" lang="ko-KR" altLang="en-US" sz="1050" dirty="0"/>
              <a:t>공격을 막기위해 쿠키에 </a:t>
            </a:r>
            <a:r>
              <a:rPr kumimoji="1" lang="en-US" altLang="ko-KR" sz="1050" dirty="0"/>
              <a:t>secure</a:t>
            </a:r>
            <a:r>
              <a:rPr kumimoji="1" lang="ko-KR" altLang="en-US" sz="1050" dirty="0"/>
              <a:t> 속성을 줘서 </a:t>
            </a:r>
            <a:r>
              <a:rPr kumimoji="1" lang="en-US" altLang="ko-KR" sz="1050" dirty="0"/>
              <a:t>Https</a:t>
            </a:r>
            <a:r>
              <a:rPr kumimoji="1" lang="ko-KR" altLang="en-US" sz="1050" dirty="0"/>
              <a:t>프로토콜에서만 통신하게 만들었습니다</a:t>
            </a:r>
            <a:r>
              <a:rPr kumimoji="1" lang="en-US" altLang="ko-KR" sz="105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273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위에 보이는 토큰은 페이로드에 유저의 개인정보가 들어가 있는</a:t>
            </a:r>
            <a:endParaRPr kumimoji="1" lang="en-US" altLang="ko-KR" dirty="0"/>
          </a:p>
          <a:p>
            <a:r>
              <a:rPr kumimoji="1" lang="ko-KR" altLang="en-US" dirty="0"/>
              <a:t>불과 한달 전의 </a:t>
            </a:r>
            <a:r>
              <a:rPr kumimoji="1" lang="ko-KR" altLang="en-US" dirty="0" err="1"/>
              <a:t>북펍팀의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accessToken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해당 </a:t>
            </a:r>
            <a:r>
              <a:rPr kumimoji="1" lang="en-US" altLang="ko-KR" dirty="0"/>
              <a:t>token</a:t>
            </a:r>
            <a:r>
              <a:rPr kumimoji="1" lang="ko-KR" altLang="en-US" dirty="0"/>
              <a:t>은 알아보기 힘들어 보이지만 </a:t>
            </a:r>
            <a:endParaRPr kumimoji="1" lang="en-US" altLang="ko-KR" dirty="0"/>
          </a:p>
          <a:p>
            <a:r>
              <a:rPr kumimoji="1" lang="en-US" altLang="ko-KR" dirty="0" err="1"/>
              <a:t>Jwt</a:t>
            </a:r>
            <a:r>
              <a:rPr kumimoji="1" lang="ko-KR" altLang="en-US" dirty="0"/>
              <a:t>의 내용은 누구나 </a:t>
            </a:r>
            <a:r>
              <a:rPr kumimoji="1" lang="en-US" altLang="ko-KR" dirty="0"/>
              <a:t>decoding </a:t>
            </a:r>
            <a:r>
              <a:rPr kumimoji="1" lang="ko-KR" altLang="en-US" dirty="0"/>
              <a:t>할 수 있습니다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토큰값을</a:t>
            </a:r>
            <a:r>
              <a:rPr kumimoji="1" lang="ko-KR" altLang="en-US" dirty="0"/>
              <a:t> 디코딩해주는 사이트에 올렸더니 이렇듯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사용자 정보가 적나라하게 드러나는 모습을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065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이에 탈취당할 상황을 대비하여 페이로드 값을 식별할 수 없게 하였습니다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페이로드에는 멤버의 정보와 상관이 없는 값인 </a:t>
            </a:r>
            <a:r>
              <a:rPr kumimoji="1" lang="en-US" altLang="ko-KR" dirty="0"/>
              <a:t>UUID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담아 </a:t>
            </a:r>
            <a:endParaRPr kumimoji="1" lang="en-US" altLang="ko-KR" dirty="0"/>
          </a:p>
          <a:p>
            <a:r>
              <a:rPr kumimoji="1" lang="ko-KR" altLang="en-US" dirty="0"/>
              <a:t>토큰이 탈취당해도 회원의 정보를 확인할 수 없게 보호하였으며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해당 </a:t>
            </a:r>
            <a:r>
              <a:rPr kumimoji="1" lang="en-US" altLang="ko-KR" dirty="0"/>
              <a:t>UUID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레디스에서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로 작용하여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memberNo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찾아올 수 있게 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096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토큰이 탈취당하더라도 회원의 개인정보를 획득할 수 없음을 시연을 통해 보여드리겠습니다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1F511-6C49-D740-BBAB-B34366E82DE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86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203E22-9C8C-B74C-8113-D47FE4FF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7758-AEE2-D042-93B7-9CA04D9364EB}" type="datetimeFigureOut">
              <a:rPr kumimoji="1" lang="ko-KR" altLang="en-US" smtClean="0"/>
              <a:t>2023. 3. 1.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9DF765-BF25-EB4B-97E7-B8654A24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A5528-DF19-5341-A738-500BD63B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C6F2-5171-3943-8B0A-FFEE5D620C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BE2CF-879F-0442-AB0F-CC33B6226D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Onl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06E6966-71CB-49F2-A915-60B53F4914AC}"/>
              </a:ext>
            </a:extLst>
          </p:cNvPr>
          <p:cNvSpPr txBox="1">
            <a:spLocks/>
          </p:cNvSpPr>
          <p:nvPr userDrawn="1"/>
        </p:nvSpPr>
        <p:spPr>
          <a:xfrm>
            <a:off x="11789664" y="6492875"/>
            <a:ext cx="402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AFDBB6-1D17-4397-AD8D-079DA537F8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에스코어 드림 6 Bold" panose="020B07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B76FD6-DD83-42E6-AE6C-A2C8A4EE7D75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B127DD-0315-926E-9A18-C7C7D0E62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D96D9F29-2D8C-1FE9-C936-B5A29FF0A91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118852" y="113722"/>
            <a:ext cx="944995" cy="101888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Add Team Logo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7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819400"/>
            <a:ext cx="11277600" cy="685800"/>
          </a:xfrm>
          <a:noFill/>
        </p:spPr>
        <p:txBody>
          <a:bodyPr rIns="91440">
            <a:noAutofit/>
          </a:bodyPr>
          <a:lstStyle>
            <a:lvl1pPr algn="ctr">
              <a:defRPr sz="3600" baseline="0">
                <a:solidFill>
                  <a:srgbClr val="3F3F3F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Add single point here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2819400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D7B734-B7CF-0554-5813-F70C025CCA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32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AD6FDB-2B67-9EB8-489E-F5E13CA57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2FA43991-9908-7E23-2D1C-AD3E5FE7D9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118852" y="113722"/>
            <a:ext cx="944995" cy="101888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Add Team Logo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737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545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36F48D-8DC4-43B8-92B7-EA31D9EEB4FA}"/>
              </a:ext>
            </a:extLst>
          </p:cNvPr>
          <p:cNvSpPr/>
          <p:nvPr userDrawn="1"/>
        </p:nvSpPr>
        <p:spPr>
          <a:xfrm>
            <a:off x="184484" y="6204788"/>
            <a:ext cx="11823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800" dirty="0">
                <a:latin typeface="+mn-ea"/>
                <a:ea typeface="+mn-ea"/>
              </a:rPr>
              <a:t>Copyright © 202</a:t>
            </a:r>
            <a:r>
              <a:rPr lang="en-US" altLang="ko-KR" sz="800" dirty="0">
                <a:latin typeface="+mn-ea"/>
                <a:ea typeface="+mn-ea"/>
              </a:rPr>
              <a:t>2, </a:t>
            </a:r>
            <a:r>
              <a:rPr lang="en" altLang="ko-KR" sz="800" dirty="0">
                <a:latin typeface="+mn-ea"/>
                <a:ea typeface="+mn-ea"/>
              </a:rPr>
              <a:t>NHN Academy Corp. All rights reserved. </a:t>
            </a:r>
          </a:p>
          <a:p>
            <a:r>
              <a:rPr lang="en" altLang="ko-KR" sz="800" dirty="0">
                <a:latin typeface="+mn-ea"/>
                <a:ea typeface="+mn-ea"/>
              </a:rPr>
              <a:t>No part of this publication may be reproduced, stored in a retrieval system, or transmitted, in any form or by any means, electronic, mechanical, photocopying, recording, or otherwise, without the prior written permission of the publisher. Printed in the South Korea.</a:t>
            </a:r>
            <a:endParaRPr lang="ko-KR" altLang="en-US" sz="800" dirty="0">
              <a:latin typeface="+mn-ea"/>
              <a:ea typeface="+mn-ea"/>
            </a:endParaRPr>
          </a:p>
        </p:txBody>
      </p:sp>
      <p:pic>
        <p:nvPicPr>
          <p:cNvPr id="3" name="Picture 2" descr="NHN Academy - 소프트웨어 전문 교육 기관">
            <a:extLst>
              <a:ext uri="{FF2B5EF4-FFF2-40B4-BE49-F238E27FC236}">
                <a16:creationId xmlns:a16="http://schemas.microsoft.com/office/drawing/2014/main" id="{4DE9DF18-C532-47E3-9EAA-1BBAE945B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63" y="2161173"/>
            <a:ext cx="4184984" cy="219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02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89476E-AA95-4246-9B60-F4E145E099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B049D93D-781D-40AF-B938-C393867DD6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6385" y="1943819"/>
            <a:ext cx="7236837" cy="217368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lvl="0"/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추가하려면 클릭하십시오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8BC6C656-AB9A-4EAC-93CE-D4E37A3CB78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76385" y="4227726"/>
            <a:ext cx="6566275" cy="783849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lvl="0"/>
            <a:r>
              <a:rPr lang="ko-KR" altLang="en-US" dirty="0"/>
              <a:t>발표자 이름</a:t>
            </a:r>
          </a:p>
        </p:txBody>
      </p:sp>
      <p:pic>
        <p:nvPicPr>
          <p:cNvPr id="31" name="Picture 2" descr="클릭 - 무료 제스처개 아이콘">
            <a:extLst>
              <a:ext uri="{FF2B5EF4-FFF2-40B4-BE49-F238E27FC236}">
                <a16:creationId xmlns:a16="http://schemas.microsoft.com/office/drawing/2014/main" id="{05FD0030-9AD3-409E-B551-4948DBB0A4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637" y="5148533"/>
            <a:ext cx="756249" cy="75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3ABF35A-2243-482B-A90D-A8B6045B97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904" y="292524"/>
            <a:ext cx="1838890" cy="5377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C2FD96-63D3-97F6-09F2-94D6DE0A3299}"/>
              </a:ext>
            </a:extLst>
          </p:cNvPr>
          <p:cNvSpPr/>
          <p:nvPr userDrawn="1"/>
        </p:nvSpPr>
        <p:spPr>
          <a:xfrm>
            <a:off x="43960" y="26375"/>
            <a:ext cx="12095288" cy="8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57FB86-FB08-EEB4-6F64-6BBD92B8CD41}"/>
              </a:ext>
            </a:extLst>
          </p:cNvPr>
          <p:cNvSpPr/>
          <p:nvPr userDrawn="1"/>
        </p:nvSpPr>
        <p:spPr>
          <a:xfrm>
            <a:off x="43961" y="104467"/>
            <a:ext cx="96118" cy="663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6E8B91-8952-B6F2-42E7-EFBBFB5CFB50}"/>
              </a:ext>
            </a:extLst>
          </p:cNvPr>
          <p:cNvSpPr/>
          <p:nvPr userDrawn="1"/>
        </p:nvSpPr>
        <p:spPr>
          <a:xfrm>
            <a:off x="43960" y="6742285"/>
            <a:ext cx="12095288" cy="8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ECFFFB-197A-E43C-2BA7-9A738E66466A}"/>
              </a:ext>
            </a:extLst>
          </p:cNvPr>
          <p:cNvSpPr/>
          <p:nvPr userDrawn="1"/>
        </p:nvSpPr>
        <p:spPr>
          <a:xfrm>
            <a:off x="12055289" y="63876"/>
            <a:ext cx="92541" cy="673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990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  <p15:guide id="3" pos="71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5FACA32F-3405-25EA-5901-474C1F331E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961" y="113722"/>
            <a:ext cx="1018886" cy="10188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AD6FDB-2B67-9EB8-489E-F5E13CA571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7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A5B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0" y="11430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AA22A-E744-48A7-9C2D-00B406A8DE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6385" y="1943819"/>
            <a:ext cx="7236837" cy="217368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lvl="0"/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추가하려면 클릭하십시오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6AC5E00-9D85-48F0-B5DA-E15D7D5407D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76385" y="4227726"/>
            <a:ext cx="6566275" cy="783849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lvl="0"/>
            <a:r>
              <a:rPr lang="ko-KR" altLang="en-US"/>
              <a:t>발표자 이름</a:t>
            </a:r>
          </a:p>
        </p:txBody>
      </p:sp>
      <p:pic>
        <p:nvPicPr>
          <p:cNvPr id="5" name="Picture 2" descr="클릭 - 무료 제스처개 아이콘">
            <a:extLst>
              <a:ext uri="{FF2B5EF4-FFF2-40B4-BE49-F238E27FC236}">
                <a16:creationId xmlns:a16="http://schemas.microsoft.com/office/drawing/2014/main" id="{42D848AE-B807-4CA0-B09D-063B620527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637" y="5148533"/>
            <a:ext cx="756249" cy="75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169190-9AC3-49C4-BD2D-DBE7E31AC0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904" y="292524"/>
            <a:ext cx="1838890" cy="5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9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6096000" cy="1828800"/>
          </a:xfrm>
          <a:solidFill>
            <a:srgbClr val="668EFD"/>
          </a:solidFill>
        </p:spPr>
        <p:txBody>
          <a:bodyPr lIns="182880" tIns="137160" rIns="91440" anchor="t" anchorCtr="0"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Module #: Module Title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200400"/>
            <a:ext cx="6096000" cy="704088"/>
          </a:xfrm>
          <a:prstGeom prst="rect">
            <a:avLst/>
          </a:prstGeom>
          <a:solidFill>
            <a:srgbClr val="0A5BBA">
              <a:alpha val="89804"/>
            </a:srgbClr>
          </a:solidFill>
        </p:spPr>
        <p:txBody>
          <a:bodyPr vert="horz" lIns="91440" tIns="9144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FontTx/>
              <a:buNone/>
              <a:defRPr sz="1400" baseline="0">
                <a:latin typeface="Segoe Pro Light"/>
              </a:defRPr>
            </a:lvl2pPr>
            <a:lvl3pPr marL="0" indent="0">
              <a:buFontTx/>
              <a:buNone/>
              <a:defRPr sz="1400" baseline="0">
                <a:latin typeface="Segoe Pro Light"/>
              </a:defRPr>
            </a:lvl3pPr>
            <a:lvl4pPr marL="0" indent="0">
              <a:buFontTx/>
              <a:buNone/>
              <a:defRPr sz="1400" baseline="0">
                <a:latin typeface="Segoe Pro Light"/>
              </a:defRPr>
            </a:lvl4pPr>
            <a:lvl5pPr marL="0" indent="0">
              <a:buFontTx/>
              <a:buNone/>
              <a:defRPr sz="1400" baseline="0">
                <a:latin typeface="Segoe Pro Light"/>
              </a:defRPr>
            </a:lvl5pPr>
          </a:lstStyle>
          <a:p>
            <a:pPr lvl="0"/>
            <a:r>
              <a:rPr lang="en-US"/>
              <a:t>Module Overview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54BF37-8DB8-65AE-2037-725FE6AFE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2EE1397-617E-13B0-7104-16894EB514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118852" y="113722"/>
            <a:ext cx="944995" cy="101888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Add Team Logo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>
                <a:solidFill>
                  <a:srgbClr val="0A5BBA"/>
                </a:solidFill>
                <a:latin typeface="Segoe UI Symbol" panose="020B0502040204020203" pitchFamily="34" charset="0"/>
                <a:ea typeface="에스코어 드림 6 Bold" panose="020B07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668EFD"/>
          </a:solidFill>
          <a:ln>
            <a:solidFill>
              <a:srgbClr val="668EF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0EB72E-AF1A-1366-3BFE-FF6913FD34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B798E5AE-EC52-33FB-8AD1-BC26AD60F7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118852" y="113722"/>
            <a:ext cx="944995" cy="101888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Add Team Logo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897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>
                <a:solidFill>
                  <a:srgbClr val="0A5BBA"/>
                </a:solidFill>
                <a:latin typeface="Segoe UI Symbol" panose="020B0502040204020203" pitchFamily="34" charset="0"/>
                <a:ea typeface="에스코어 드림 6 Bold" panose="020B07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2336" y="1146173"/>
            <a:ext cx="11387328" cy="54100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668EFD"/>
          </a:solidFill>
          <a:ln>
            <a:solidFill>
              <a:srgbClr val="668EF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D6045-C871-8769-3379-F717D4B96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2B0A5BCA-914B-D924-4402-FC54458A49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118852" y="113722"/>
            <a:ext cx="944995" cy="101888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Add Team Logo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63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with Gove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>
                <a:solidFill>
                  <a:srgbClr val="0A5BBA"/>
                </a:solidFill>
                <a:latin typeface="Segoe UI Symbol" panose="020B0502040204020203" pitchFamily="34" charset="0"/>
                <a:ea typeface="에스코어 드림 6 Bold" panose="020B07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2336" y="1990596"/>
            <a:ext cx="11387328" cy="456565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668EFD"/>
          </a:solidFill>
          <a:ln>
            <a:solidFill>
              <a:srgbClr val="668EF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32832BC-CF06-F94C-9C80-83B7139EE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290" y="1146173"/>
            <a:ext cx="11396374" cy="68580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b="0" i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ahoma" panose="020B060403050404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altLang="ko-KR" dirty="0"/>
              <a:t>Governing Message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540E6-B4CF-3ADB-09DD-3366D856B9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B503A565-CDD2-A1EE-B529-929D83EFE3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118852" y="113722"/>
            <a:ext cx="944995" cy="101888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Add Team Logo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52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it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530244"/>
            <a:ext cx="11387328" cy="457308"/>
          </a:xfrm>
        </p:spPr>
        <p:txBody>
          <a:bodyPr bIns="0" anchor="b" anchorCtr="0">
            <a:normAutofit/>
          </a:bodyPr>
          <a:lstStyle>
            <a:lvl1pPr>
              <a:defRPr sz="3200" b="1" baseline="0">
                <a:solidFill>
                  <a:srgbClr val="0A5BBA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11387328" cy="541324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1pPr>
            <a:lvl2pPr>
              <a:lnSpc>
                <a:spcPct val="100000"/>
              </a:lnSpc>
              <a:spcAft>
                <a:spcPts val="0"/>
              </a:spcAft>
              <a:buSzPct val="90000"/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2pPr>
            <a:lvl3pPr>
              <a:lnSpc>
                <a:spcPct val="100000"/>
              </a:lnSpc>
              <a:spcAft>
                <a:spcPts val="0"/>
              </a:spcAft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3pPr>
            <a:lvl4pPr>
              <a:lnSpc>
                <a:spcPct val="100000"/>
              </a:lnSpc>
              <a:spcAft>
                <a:spcPts val="0"/>
              </a:spcAft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4pPr>
            <a:lvl5pPr>
              <a:lnSpc>
                <a:spcPct val="100000"/>
              </a:lnSpc>
              <a:spcAft>
                <a:spcPts val="0"/>
              </a:spcAft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668EFD"/>
          </a:solidFill>
          <a:ln>
            <a:solidFill>
              <a:srgbClr val="668EF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48502BA8-6DEE-42B4-9948-40B957B612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7747" y="286767"/>
            <a:ext cx="5387060" cy="281354"/>
          </a:xfrm>
        </p:spPr>
        <p:txBody>
          <a:bodyPr anchor="b" anchorCtr="0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44E542-61C3-40BA-A9F9-02079DF1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24A029-252F-B199-DE66-86095BA4C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7DB1720D-C0A0-25C0-6744-FFE891337F9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118852" y="113722"/>
            <a:ext cx="944995" cy="101888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Add Team Logo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89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Itle Contents with Gove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530244"/>
            <a:ext cx="11387328" cy="457308"/>
          </a:xfrm>
        </p:spPr>
        <p:txBody>
          <a:bodyPr bIns="0" anchor="b" anchorCtr="0">
            <a:normAutofit/>
          </a:bodyPr>
          <a:lstStyle>
            <a:lvl1pPr>
              <a:defRPr sz="3200" b="1" baseline="0">
                <a:solidFill>
                  <a:srgbClr val="0A5BBA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668EFD"/>
          </a:solidFill>
          <a:ln>
            <a:solidFill>
              <a:srgbClr val="668EF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48502BA8-6DEE-42B4-9948-40B957B612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7747" y="286767"/>
            <a:ext cx="5387060" cy="281354"/>
          </a:xfrm>
        </p:spPr>
        <p:txBody>
          <a:bodyPr anchor="b" anchorCtr="0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44E542-61C3-40BA-A9F9-02079DF1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1A6C35C-7868-0F44-BF65-E4CEF9FB0D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1990596"/>
            <a:ext cx="11387328" cy="456565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52B3DF2-300F-D444-96F0-8F55E2B9DA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336" y="1146173"/>
            <a:ext cx="11387328" cy="68580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b="0" i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ahoma" panose="020B060403050404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dirty="0"/>
              <a:t>Governing Message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91DF8-5EC0-0E09-33BD-83A7DBF2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C367DAD7-F128-6E4C-60BA-9DB405EEBD7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118852" y="113722"/>
            <a:ext cx="944995" cy="101888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Add Team Logo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47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06E6966-71CB-49F2-A915-60B53F4914AC}"/>
              </a:ext>
            </a:extLst>
          </p:cNvPr>
          <p:cNvSpPr txBox="1">
            <a:spLocks/>
          </p:cNvSpPr>
          <p:nvPr userDrawn="1"/>
        </p:nvSpPr>
        <p:spPr>
          <a:xfrm>
            <a:off x="11789664" y="6492875"/>
            <a:ext cx="402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AFDBB6-1D17-4397-AD8D-079DA537F8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Symbol" panose="020B0502040204020203" pitchFamily="34" charset="0"/>
                <a:ea typeface="에스코어 드림 6 Bold" panose="020B07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B76FD6-DD83-42E6-AE6C-A2C8A4EE7D75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D30E6A6-3FB5-48F0-9379-93E5F4E864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11387328" cy="1104900"/>
          </a:xfrm>
        </p:spPr>
        <p:txBody>
          <a:bodyPr/>
          <a:lstStyle>
            <a:lvl1pPr marL="0" indent="0" latinLnBrk="0">
              <a:lnSpc>
                <a:spcPct val="100000"/>
              </a:lnSpc>
              <a:spcAft>
                <a:spcPts val="0"/>
              </a:spcAft>
              <a:buNone/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1pPr>
            <a:lvl2pPr>
              <a:lnSpc>
                <a:spcPct val="100000"/>
              </a:lnSpc>
              <a:spcAft>
                <a:spcPts val="0"/>
              </a:spcAft>
              <a:buSzPct val="90000"/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2pPr>
            <a:lvl3pPr>
              <a:lnSpc>
                <a:spcPct val="100000"/>
              </a:lnSpc>
              <a:spcAft>
                <a:spcPts val="0"/>
              </a:spcAft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3pPr>
            <a:lvl4pPr>
              <a:lnSpc>
                <a:spcPct val="100000"/>
              </a:lnSpc>
              <a:spcAft>
                <a:spcPts val="0"/>
              </a:spcAft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4pPr>
            <a:lvl5pPr>
              <a:lnSpc>
                <a:spcPct val="100000"/>
              </a:lnSpc>
              <a:spcAft>
                <a:spcPts val="0"/>
              </a:spcAft>
              <a:defRPr>
                <a:latin typeface="Segoe UI Symbol" panose="020B0502040204020203" pitchFamily="34" charset="0"/>
                <a:ea typeface="에스코어 드림 2 ExtraLight" panose="020B0203030302020204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2F6AFE-402D-553D-9A57-B44B368757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6099" y="6150491"/>
            <a:ext cx="1748271" cy="570984"/>
          </a:xfrm>
          <a:prstGeom prst="rect">
            <a:avLst/>
          </a:prstGeom>
        </p:spPr>
      </p:pic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80F8A768-DD6F-2524-CB9F-1BB762282E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118852" y="113722"/>
            <a:ext cx="944995" cy="101888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Add Team Logo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78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5D9024-733C-1F49-AF31-1B6A2105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0C3425-BBEE-D440-ADD4-EAA29D0AF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F504A-A7DB-CD4C-8A77-3EE2BF721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662A8-215F-48B6-BCB2-3B7A098251B5}" type="datetime1">
              <a:rPr lang="en-US" smtClean="0"/>
              <a:t>3/1/23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867C-6484-8040-B365-22DD4AFA0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E2665-5DC8-874F-BA6B-DC48BE312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8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9" r:id="rId2"/>
    <p:sldLayoutId id="2147483664" r:id="rId3"/>
    <p:sldLayoutId id="2147483747" r:id="rId4"/>
    <p:sldLayoutId id="2147483748" r:id="rId5"/>
    <p:sldLayoutId id="2147483730" r:id="rId6"/>
    <p:sldLayoutId id="2147483689" r:id="rId7"/>
    <p:sldLayoutId id="2147483731" r:id="rId8"/>
    <p:sldLayoutId id="2147483663" r:id="rId9"/>
    <p:sldLayoutId id="2147483728" r:id="rId10"/>
    <p:sldLayoutId id="2147483666" r:id="rId11"/>
    <p:sldLayoutId id="2147483703" r:id="rId12"/>
    <p:sldLayoutId id="2147483746" r:id="rId13"/>
    <p:sldLayoutId id="2147483727" r:id="rId14"/>
    <p:sldLayoutId id="2147483749" r:id="rId15"/>
    <p:sldLayoutId id="2147483751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-pub.sho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jwt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book-pub.shop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A027A1B-CF04-2B45-B332-B5485B56BA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6385" y="1943819"/>
            <a:ext cx="8346746" cy="2173686"/>
          </a:xfrm>
        </p:spPr>
        <p:txBody>
          <a:bodyPr/>
          <a:lstStyle/>
          <a:p>
            <a:r>
              <a:rPr kumimoji="1" lang="en-US" altLang="ko-KR" sz="2000" dirty="0"/>
              <a:t>NHN </a:t>
            </a:r>
            <a:r>
              <a:rPr kumimoji="1" lang="ko-KR" altLang="en-US" sz="2000" dirty="0"/>
              <a:t>아카데미 </a:t>
            </a:r>
            <a:r>
              <a:rPr kumimoji="1" lang="en-US" altLang="ko-KR" sz="2000" dirty="0"/>
              <a:t>Java</a:t>
            </a:r>
            <a:r>
              <a:rPr kumimoji="1" lang="ko-KR" altLang="en-US" sz="2000" dirty="0"/>
              <a:t> 백엔드 개발자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기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26AC8-7182-4049-B2A0-0740BCF334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6385" y="4227726"/>
            <a:ext cx="6566275" cy="2630274"/>
          </a:xfrm>
        </p:spPr>
        <p:txBody>
          <a:bodyPr>
            <a:normAutofit/>
          </a:bodyPr>
          <a:lstStyle/>
          <a:p>
            <a:endParaRPr kumimoji="1" lang="en-US" altLang="ko-KR" b="1" dirty="0"/>
          </a:p>
          <a:p>
            <a:r>
              <a:rPr kumimoji="1" lang="ko-Kore-KR" altLang="en-US" b="1" dirty="0"/>
              <a:t>스크럼 마스터 유호철</a:t>
            </a:r>
            <a:endParaRPr kumimoji="1" lang="en-US" altLang="ko-Kore-KR" b="1" dirty="0"/>
          </a:p>
          <a:p>
            <a:r>
              <a:rPr kumimoji="1" lang="ko-Kore-KR" altLang="en-US" b="1" dirty="0"/>
              <a:t>팀원 임태원</a:t>
            </a:r>
            <a:endParaRPr kumimoji="1" lang="en-US" altLang="ko-Kore-KR" b="1" dirty="0"/>
          </a:p>
          <a:p>
            <a:r>
              <a:rPr kumimoji="1" lang="ko-Kore-KR" altLang="en-US" b="1" dirty="0"/>
              <a:t>팀원 김서현</a:t>
            </a:r>
            <a:endParaRPr kumimoji="1" lang="en-US" altLang="ko-Kore-KR" b="1" dirty="0"/>
          </a:p>
          <a:p>
            <a:r>
              <a:rPr kumimoji="1" lang="ko-KR" altLang="en-US" b="1" dirty="0"/>
              <a:t>팀원 </a:t>
            </a:r>
            <a:r>
              <a:rPr kumimoji="1" lang="ko-KR" altLang="en-US" b="1" dirty="0" err="1"/>
              <a:t>박경서</a:t>
            </a:r>
            <a:endParaRPr kumimoji="1" lang="en-US" altLang="ko-KR" b="1" dirty="0"/>
          </a:p>
          <a:p>
            <a:r>
              <a:rPr kumimoji="1" lang="ko-KR" altLang="en-US" b="1" dirty="0"/>
              <a:t>팀원 </a:t>
            </a:r>
            <a:r>
              <a:rPr kumimoji="1" lang="ko-KR" altLang="en-US" b="1" dirty="0" err="1"/>
              <a:t>여운석</a:t>
            </a:r>
            <a:endParaRPr kumimoji="1" lang="en-US" altLang="ko-KR" b="1" dirty="0"/>
          </a:p>
          <a:p>
            <a:r>
              <a:rPr kumimoji="1" lang="ko-KR" altLang="en-US" b="1" dirty="0"/>
              <a:t>팀원 정유진</a:t>
            </a:r>
            <a:endParaRPr kumimoji="1" lang="en-US" altLang="ko-KR" b="1" dirty="0"/>
          </a:p>
          <a:p>
            <a:endParaRPr kumimoji="1" lang="ko-KR" altLang="en-US" b="1" dirty="0"/>
          </a:p>
        </p:txBody>
      </p:sp>
      <p:pic>
        <p:nvPicPr>
          <p:cNvPr id="5" name="Object 1">
            <a:extLst>
              <a:ext uri="{FF2B5EF4-FFF2-40B4-BE49-F238E27FC236}">
                <a16:creationId xmlns:a16="http://schemas.microsoft.com/office/drawing/2014/main" id="{AD570DBC-01F5-5CE7-F58A-FB6F2DCCD7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741" y="3030662"/>
            <a:ext cx="3187173" cy="14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65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D6BC01CE-483E-1A82-A210-D13B1421C376}"/>
              </a:ext>
            </a:extLst>
          </p:cNvPr>
          <p:cNvSpPr txBox="1"/>
          <p:nvPr/>
        </p:nvSpPr>
        <p:spPr>
          <a:xfrm>
            <a:off x="9931345" y="476019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북펍</a:t>
            </a:r>
            <a:r>
              <a:rPr kumimoji="1" lang="ko-KR" altLang="en-US" dirty="0"/>
              <a:t> 홈페이지</a:t>
            </a:r>
            <a:endParaRPr kumimoji="1" lang="ko-Kore-KR" altLang="en-US" dirty="0"/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6CE39A55-F021-F598-6E59-0813F987525C}"/>
              </a:ext>
            </a:extLst>
          </p:cNvPr>
          <p:cNvSpPr txBox="1"/>
          <p:nvPr/>
        </p:nvSpPr>
        <p:spPr>
          <a:xfrm>
            <a:off x="9931345" y="5129529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Jwt.io</a:t>
            </a:r>
            <a:endParaRPr kumimoji="1" lang="ko-Kore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22051C9-1EF2-52AC-2F95-7BEFAC01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02835"/>
            <a:ext cx="11277600" cy="702365"/>
          </a:xfrm>
        </p:spPr>
        <p:txBody>
          <a:bodyPr>
            <a:normAutofit/>
          </a:bodyPr>
          <a:lstStyle/>
          <a:p>
            <a:r>
              <a:rPr kumimoji="1" lang="ko-Kore-KR" altLang="en-US" sz="3600" dirty="0"/>
              <a:t> 실제</a:t>
            </a:r>
            <a:r>
              <a:rPr kumimoji="1" lang="ko-KR" altLang="en-US" sz="3600" dirty="0"/>
              <a:t> 홈페이지에 로그인 후</a:t>
            </a:r>
            <a:r>
              <a:rPr kumimoji="1" lang="en-US" altLang="ko-KR" dirty="0"/>
              <a:t> </a:t>
            </a:r>
            <a:r>
              <a:rPr kumimoji="1" lang="ko-KR" altLang="en-US" sz="3600" dirty="0"/>
              <a:t>토큰 </a:t>
            </a:r>
            <a:r>
              <a:rPr kumimoji="1" lang="en-US" altLang="ko-KR" sz="3600" dirty="0"/>
              <a:t>decoding </a:t>
            </a:r>
            <a:r>
              <a:rPr kumimoji="1" lang="ko-KR" altLang="en-US" sz="3600" dirty="0"/>
              <a:t>시연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754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1.2 </a:t>
            </a:r>
            <a:r>
              <a:rPr lang="ko-KR" altLang="en-US" dirty="0">
                <a:latin typeface="+mj-lt"/>
              </a:rPr>
              <a:t>인증방식 개선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4B5728-B5F8-4726-A3A3-7252B8B1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1831974"/>
            <a:ext cx="11387328" cy="4724274"/>
          </a:xfrm>
        </p:spPr>
        <p:txBody>
          <a:bodyPr/>
          <a:lstStyle/>
          <a:p>
            <a:r>
              <a:rPr kumimoji="1" lang="en-US" altLang="ko-Kore-KR" dirty="0"/>
              <a:t>Access Token</a:t>
            </a:r>
          </a:p>
          <a:p>
            <a:pPr lvl="1"/>
            <a:r>
              <a:rPr kumimoji="1" lang="ko-KR" altLang="en-US" dirty="0"/>
              <a:t>사용자에게 발급해준 토큰</a:t>
            </a:r>
            <a:r>
              <a:rPr kumimoji="1" lang="en-US" altLang="ko-KR" dirty="0"/>
              <a:t>,</a:t>
            </a:r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stateless</a:t>
            </a:r>
            <a:r>
              <a:rPr kumimoji="1" lang="ko-KR" altLang="en-US" dirty="0"/>
              <a:t>가 특징이다 보니 탈취당했을 때 공격자인지 사용자인지 판별이 불가능합니다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ore-KR" altLang="en-US" dirty="0"/>
              <a:t>토큰 탈취 후 상황의 대비책 적용</a:t>
            </a: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0948D2-8A96-0D28-3363-07DF8E8E9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242" y="3429000"/>
            <a:ext cx="7025515" cy="27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40DED1-5179-5206-5ACF-464508F9CF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인가</a:t>
            </a:r>
            <a:endParaRPr lang="en-US" altLang="ko-KR" sz="35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038FB8-31DC-99C8-A480-2EB21B6D0C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유저간 권한의 차이</a:t>
            </a:r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ko-Kore-KR" altLang="en-US" dirty="0">
                <a:solidFill>
                  <a:schemeClr val="bg1"/>
                </a:solidFill>
              </a:rPr>
              <a:t>검증 로직의 필요성</a:t>
            </a:r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ko-Kore-KR" altLang="en-US" dirty="0">
                <a:solidFill>
                  <a:schemeClr val="bg1"/>
                </a:solidFill>
              </a:rPr>
              <a:t>검증 로직 관심사 분리</a:t>
            </a:r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ko-Kore-KR" altLang="en-US" dirty="0">
                <a:solidFill>
                  <a:schemeClr val="bg1"/>
                </a:solidFill>
              </a:rPr>
              <a:t>게이트웨이 검증 방법</a:t>
            </a:r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ko-Kore-KR" altLang="en-US" dirty="0">
                <a:solidFill>
                  <a:schemeClr val="bg1"/>
                </a:solidFill>
              </a:rPr>
              <a:t>검증 로직 관심사 분리 결과</a:t>
            </a:r>
          </a:p>
        </p:txBody>
      </p:sp>
    </p:spTree>
    <p:extLst>
      <p:ext uri="{BB962C8B-B14F-4D97-AF65-F5344CB8AC3E}">
        <p14:creationId xmlns:p14="http://schemas.microsoft.com/office/powerpoint/2010/main" val="247624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1.3 </a:t>
            </a:r>
            <a:r>
              <a:rPr lang="ko-KR" altLang="en-US" dirty="0">
                <a:latin typeface="+mj-lt"/>
              </a:rPr>
              <a:t>인가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ore-KR" dirty="0"/>
              <a:t>4</a:t>
            </a:r>
            <a:r>
              <a:rPr lang="en-US" altLang="ko-KR" dirty="0"/>
              <a:t>01 </a:t>
            </a:r>
            <a:r>
              <a:rPr lang="ko-KR" altLang="en-US" dirty="0"/>
              <a:t>접근 불가능한 권한입니다</a:t>
            </a:r>
            <a:r>
              <a:rPr lang="en-US" altLang="ko-KR" dirty="0"/>
              <a:t>.</a:t>
            </a:r>
            <a:endParaRPr lang="ko-Kore-KR" altLang="en-US" dirty="0"/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DFE13-B427-73AA-64EC-6DBD2902B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8C7203-8665-5427-AB99-E83206A1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75" y="1845539"/>
            <a:ext cx="7676863" cy="4237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25ADE-F446-779C-BE40-5D979E583601}"/>
              </a:ext>
            </a:extLst>
          </p:cNvPr>
          <p:cNvSpPr txBox="1"/>
          <p:nvPr/>
        </p:nvSpPr>
        <p:spPr>
          <a:xfrm>
            <a:off x="6327912" y="4648783"/>
            <a:ext cx="5461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/>
              <a:t>회원</a:t>
            </a:r>
            <a:r>
              <a:rPr kumimoji="1" lang="en-US" altLang="ko-Kore-KR" sz="2400" dirty="0"/>
              <a:t>,</a:t>
            </a:r>
            <a:r>
              <a:rPr kumimoji="1" lang="ko-KR" altLang="en-US" sz="2400" dirty="0"/>
              <a:t> 비회원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권한에 따라 </a:t>
            </a:r>
            <a:endParaRPr kumimoji="1" lang="en-US" altLang="ko-KR" sz="2400" dirty="0"/>
          </a:p>
          <a:p>
            <a:r>
              <a:rPr kumimoji="1" lang="ko-KR" altLang="en-US" sz="2400" dirty="0"/>
              <a:t>접근 가능한 페이지는 제한되야 합니다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383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1.3 </a:t>
            </a:r>
            <a:r>
              <a:rPr lang="ko-KR" altLang="en-US" dirty="0">
                <a:latin typeface="+mj-lt"/>
              </a:rPr>
              <a:t>인가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ore-KR" altLang="en-US" dirty="0"/>
              <a:t>풍년입니다</a:t>
            </a:r>
            <a:r>
              <a:rPr lang="en-US" altLang="ko-Kore-KR" dirty="0"/>
              <a:t>. </a:t>
            </a:r>
            <a:r>
              <a:rPr lang="ko-Kore-KR" altLang="en-US" dirty="0"/>
              <a:t>검증코드가</a:t>
            </a:r>
            <a:r>
              <a:rPr lang="en-US" altLang="ko-Kore-KR" dirty="0"/>
              <a:t>.</a:t>
            </a:r>
            <a:endParaRPr lang="ko-Kore-KR" altLang="en-US" dirty="0"/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DFE13-B427-73AA-64EC-6DBD2902B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7AF52-78E9-21A1-937E-B7AA66FE0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94" y="1990595"/>
            <a:ext cx="8740604" cy="45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1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1.3 </a:t>
            </a:r>
            <a:r>
              <a:rPr lang="ko-KR" altLang="en-US" dirty="0">
                <a:latin typeface="+mj-lt"/>
              </a:rPr>
              <a:t>인가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ore-KR" altLang="en-US" dirty="0"/>
              <a:t>검증</a:t>
            </a:r>
            <a:r>
              <a:rPr lang="en-US" altLang="ko-Kore-KR" dirty="0"/>
              <a:t>,</a:t>
            </a:r>
            <a:r>
              <a:rPr lang="ko-Kore-KR" altLang="en-US" dirty="0"/>
              <a:t> 어느서버가 맡아서</a:t>
            </a:r>
            <a:r>
              <a:rPr lang="en-US" altLang="ko-Kore-KR" dirty="0"/>
              <a:t>?</a:t>
            </a:r>
            <a:endParaRPr lang="ko-Kore-KR" altLang="en-US" dirty="0"/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DFE13-B427-73AA-64EC-6DBD2902B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AF2D101-F6E9-FA49-9676-F85CC14FD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36" y="1831973"/>
            <a:ext cx="11537876" cy="40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1.3 </a:t>
            </a:r>
            <a:r>
              <a:rPr lang="ko-KR" altLang="en-US" dirty="0">
                <a:latin typeface="+mj-lt"/>
              </a:rPr>
              <a:t>인가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ore-KR" altLang="en-US" dirty="0"/>
              <a:t>게이트웨이 검증 방법</a:t>
            </a: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DFE13-B427-73AA-64EC-6DBD2902B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1268D70-D99D-F6AE-731D-FC8BEC5EB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1660453"/>
            <a:ext cx="5387060" cy="1402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194683-95A8-9D18-A417-23A1293E7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6" y="3062869"/>
            <a:ext cx="5664200" cy="203200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3D50B752-5DFF-D3F8-1020-50D3773D1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6" y="4988220"/>
            <a:ext cx="5229330" cy="155491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3EE8A3A-AD1C-A4EB-6AD6-09934B21D8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09" y="1660453"/>
            <a:ext cx="5288259" cy="14776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957E66-FD55-E0D9-BA53-2E802E131B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41" y="3527111"/>
            <a:ext cx="5288259" cy="1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1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1.3 </a:t>
            </a:r>
            <a:r>
              <a:rPr lang="ko-KR" altLang="en-US" dirty="0">
                <a:latin typeface="+mj-lt"/>
              </a:rPr>
              <a:t>인가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ore-KR" altLang="en-US" dirty="0"/>
              <a:t>인가 최종 흐름도</a:t>
            </a: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DFE13-B427-73AA-64EC-6DBD2902B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B551D4-8947-0F2D-4D87-F69151794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7" y="2231336"/>
            <a:ext cx="11022826" cy="36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2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1.3 </a:t>
            </a:r>
            <a:r>
              <a:rPr lang="ko-KR" altLang="en-US" dirty="0">
                <a:latin typeface="+mj-lt"/>
              </a:rPr>
              <a:t>인가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ore-KR" altLang="en-US" dirty="0"/>
              <a:t>관심사 분리 결과</a:t>
            </a: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DFE13-B427-73AA-64EC-6DBD2902B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FAE734B-3829-A6A0-CC56-1460478B5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35" y="1489073"/>
            <a:ext cx="9291431" cy="46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06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40DED1-5179-5206-5ACF-464508F9CF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038FB8-31DC-99C8-A480-2EB21B6D0CA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6385" y="4227726"/>
            <a:ext cx="6566275" cy="152630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개요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검색 툴 고안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ElasticSearch</a:t>
            </a:r>
            <a:r>
              <a:rPr lang="ko-KR" altLang="en-US" dirty="0"/>
              <a:t> 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시연 및 회고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44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E74EDE-8C63-89E7-5DF6-F2B7B0C283E9}"/>
              </a:ext>
            </a:extLst>
          </p:cNvPr>
          <p:cNvSpPr/>
          <p:nvPr/>
        </p:nvSpPr>
        <p:spPr>
          <a:xfrm rot="5400000">
            <a:off x="-1718834" y="1718829"/>
            <a:ext cx="6858001" cy="342034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F6E435-17D5-BF0A-219C-8C3F80AF45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0167" y="1536174"/>
            <a:ext cx="1323832" cy="73560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81B06-45A0-BDFA-EECD-CA36E26397DD}"/>
              </a:ext>
            </a:extLst>
          </p:cNvPr>
          <p:cNvSpPr txBox="1"/>
          <p:nvPr/>
        </p:nvSpPr>
        <p:spPr>
          <a:xfrm>
            <a:off x="3874656" y="1104321"/>
            <a:ext cx="3940575" cy="437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30000"/>
              </a:lnSpc>
              <a:buAutoNum type="arabicPeriod"/>
            </a:pPr>
            <a:r>
              <a:rPr lang="ko-Kore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인증과 인가</a:t>
            </a:r>
            <a:endParaRPr lang="en-US" altLang="ko-Kore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971550" lvl="1" indent="-514350">
              <a:lnSpc>
                <a:spcPct val="130000"/>
              </a:lnSpc>
              <a:buAutoNum type="arabicPeriod"/>
            </a:pPr>
            <a:r>
              <a:rPr lang="ko-Kore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인증방식 선택</a:t>
            </a:r>
            <a:endParaRPr lang="en-US" altLang="ko-Kore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971550" lvl="1" indent="-514350">
              <a:lnSpc>
                <a:spcPct val="130000"/>
              </a:lnSpc>
              <a:buAutoNum type="arabicPeriod"/>
            </a:pPr>
            <a:r>
              <a:rPr lang="ko-Kore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인증방식 개선</a:t>
            </a:r>
            <a:endParaRPr lang="en-US" altLang="ko-Kore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971550" lvl="1" indent="-514350">
              <a:lnSpc>
                <a:spcPct val="130000"/>
              </a:lnSpc>
              <a:buAutoNum type="arabicPeriod"/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인가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971550" lvl="1" indent="-514350">
              <a:lnSpc>
                <a:spcPct val="130000"/>
              </a:lnSpc>
              <a:buAutoNum type="arabicPeriod"/>
            </a:pP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</a:t>
            </a:r>
            <a:endParaRPr lang="en-US" altLang="ko-KR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971550" lvl="1" indent="-514350">
              <a:lnSpc>
                <a:spcPct val="130000"/>
              </a:lnSpc>
              <a:buAutoNum type="arabicPeriod"/>
            </a:pPr>
            <a:r>
              <a:rPr lang="ko-KR" altLang="en-US" sz="2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검색 틀 고안</a:t>
            </a:r>
            <a:endParaRPr lang="en-US" altLang="ko-KR" sz="2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971550" lvl="1" indent="-514350">
              <a:lnSpc>
                <a:spcPct val="130000"/>
              </a:lnSpc>
              <a:buAutoNum type="arabicPeriod"/>
            </a:pPr>
            <a:r>
              <a:rPr lang="en-US" altLang="ko-KR" sz="2400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ElasticSearch</a:t>
            </a:r>
            <a:r>
              <a:rPr lang="en-US" altLang="ko-KR" sz="2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ko-KR" altLang="en-US" sz="2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활용</a:t>
            </a:r>
            <a:endParaRPr lang="en-US" altLang="ko-KR" sz="2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971550" lvl="1" indent="-514350">
              <a:lnSpc>
                <a:spcPct val="130000"/>
              </a:lnSpc>
              <a:buAutoNum type="arabicPeriod"/>
            </a:pPr>
            <a:r>
              <a:rPr lang="ko-KR" altLang="en-US" sz="2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시연 및 회고</a:t>
            </a:r>
            <a:endParaRPr lang="en-US" altLang="ko-KR" sz="2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pic>
        <p:nvPicPr>
          <p:cNvPr id="6" name="그림 개체 틀 16">
            <a:extLst>
              <a:ext uri="{FF2B5EF4-FFF2-40B4-BE49-F238E27FC236}">
                <a16:creationId xmlns:a16="http://schemas.microsoft.com/office/drawing/2014/main" id="{1B2A7538-7DC5-3DAC-2C3F-BE7B263E9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/>
        </p:blipFill>
        <p:spPr>
          <a:xfrm>
            <a:off x="11118852" y="113722"/>
            <a:ext cx="944995" cy="10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9AE27-27CE-6EE4-B894-7BD6854CA3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K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6A7C7C-780F-9B8C-BD2F-0565FC3A90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D5DD-8415-F86C-8A57-AA7236E15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0363" y="6492875"/>
            <a:ext cx="401637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5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  <a:ea typeface="+mj-ea"/>
              </a:rPr>
              <a:t>개요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CCAAB22-2F05-D369-1C96-8C86D9517D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817" y="1404073"/>
            <a:ext cx="4876247" cy="45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>
                <a:latin typeface="+mn-ea"/>
                <a:ea typeface="+mn-ea"/>
              </a:rPr>
              <a:t>왜 검색을 발표 주제로 삼았나</a:t>
            </a:r>
            <a:r>
              <a:rPr lang="en-US" altLang="ko-KR" sz="1800" b="1" dirty="0">
                <a:latin typeface="+mn-ea"/>
                <a:ea typeface="+mn-ea"/>
              </a:rPr>
              <a:t>?</a:t>
            </a:r>
            <a:endParaRPr lang="en-KR" sz="1800" b="1" dirty="0">
              <a:latin typeface="+mn-ea"/>
              <a:ea typeface="+mn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550853-E82B-F56E-496E-9C790B0F3A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검색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개요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21</a:t>
            </a:fld>
            <a:endParaRPr lang="en-US" dirty="0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045837" y="58678"/>
            <a:ext cx="944995" cy="1018886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475CA4-066E-4BCB-AC63-5D35FB908174}"/>
              </a:ext>
            </a:extLst>
          </p:cNvPr>
          <p:cNvSpPr txBox="1"/>
          <p:nvPr/>
        </p:nvSpPr>
        <p:spPr>
          <a:xfrm>
            <a:off x="473056" y="1958670"/>
            <a:ext cx="10643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도서 </a:t>
            </a:r>
            <a:r>
              <a:rPr lang="en-US" altLang="ko-KR" dirty="0"/>
              <a:t>‘</a:t>
            </a:r>
            <a:r>
              <a:rPr lang="ko-KR" altLang="en-US" dirty="0"/>
              <a:t>쇼핑몰</a:t>
            </a:r>
            <a:r>
              <a:rPr lang="en-US" altLang="ko-KR" dirty="0"/>
              <a:t>’</a:t>
            </a:r>
            <a:r>
              <a:rPr lang="ko-KR" altLang="en-US" dirty="0"/>
              <a:t>에서 검색 기능이 중요한 부분을 차지한다고 생각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팀원들에게서 요구사항이 가장 많이 나왔던 부분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요구사항이 많았던 만큼 시간이 지나감에 따라 검색 품질이 올라갔었던 영역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444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9AE27-27CE-6EE4-B894-7BD6854CA3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검색 툴 고안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6A7C7C-780F-9B8C-BD2F-0565FC3A90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상품검색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해결방안</a:t>
            </a:r>
            <a:endParaRPr lang="en-US" altLang="ko-KR" dirty="0">
              <a:latin typeface="+mj-ea"/>
              <a:ea typeface="+mj-ea"/>
            </a:endParaRPr>
          </a:p>
          <a:p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D5DD-8415-F86C-8A57-AA7236E15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0363" y="6492875"/>
            <a:ext cx="401637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5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  <a:ea typeface="+mj-ea"/>
              </a:rPr>
              <a:t>상품 검색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550853-E82B-F56E-496E-9C790B0F3A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검색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검색 툴 고안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23</a:t>
            </a:fld>
            <a:endParaRPr lang="en-US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045837" y="58678"/>
            <a:ext cx="944995" cy="101888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E1C08E-BD18-AF83-F9FD-52C48156116E}"/>
              </a:ext>
            </a:extLst>
          </p:cNvPr>
          <p:cNvSpPr txBox="1"/>
          <p:nvPr/>
        </p:nvSpPr>
        <p:spPr>
          <a:xfrm>
            <a:off x="402336" y="113706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첫 번째 요구사항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상품 검색</a:t>
            </a:r>
            <a:r>
              <a:rPr lang="en-US" altLang="ko-KR" sz="1400" b="1" dirty="0"/>
              <a:t>]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1349B-EB64-F3D7-06BB-55A0BA4D0753}"/>
              </a:ext>
            </a:extLst>
          </p:cNvPr>
          <p:cNvSpPr txBox="1"/>
          <p:nvPr/>
        </p:nvSpPr>
        <p:spPr>
          <a:xfrm>
            <a:off x="412595" y="1775183"/>
            <a:ext cx="1946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MySQL</a:t>
            </a:r>
            <a:r>
              <a:rPr lang="ko-KR" altLang="en-US" sz="2400" b="1" dirty="0"/>
              <a:t> 검색</a:t>
            </a:r>
            <a:endParaRPr lang="en-US" altLang="ko-K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55A05-DCF3-96C1-90ED-963436CF4C21}"/>
              </a:ext>
            </a:extLst>
          </p:cNvPr>
          <p:cNvSpPr txBox="1"/>
          <p:nvPr/>
        </p:nvSpPr>
        <p:spPr>
          <a:xfrm>
            <a:off x="412595" y="2342866"/>
            <a:ext cx="5232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LIKE</a:t>
            </a:r>
            <a:r>
              <a:rPr lang="ko-KR" altLang="en-US" sz="2000" dirty="0"/>
              <a:t>절 검색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가지의 경우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‘</a:t>
            </a:r>
            <a:r>
              <a:rPr lang="ko-KR" altLang="en-US" sz="2000" dirty="0"/>
              <a:t>검색어</a:t>
            </a:r>
            <a:r>
              <a:rPr lang="en-US" altLang="ko-KR" sz="2000" dirty="0"/>
              <a:t>%</a:t>
            </a:r>
            <a:r>
              <a:rPr lang="en-US" sz="2000" dirty="0"/>
              <a:t>’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‘</a:t>
            </a:r>
            <a:r>
              <a:rPr lang="en-US" altLang="ko-KR" sz="2000" dirty="0"/>
              <a:t>%</a:t>
            </a:r>
            <a:r>
              <a:rPr lang="ko-KR" altLang="en-US" sz="2000" dirty="0"/>
              <a:t>검색어</a:t>
            </a:r>
            <a:r>
              <a:rPr lang="en-US" sz="2000" dirty="0"/>
              <a:t>’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‘</a:t>
            </a:r>
            <a:r>
              <a:rPr lang="en-US" altLang="ko-KR" sz="2000" dirty="0"/>
              <a:t>%</a:t>
            </a:r>
            <a:r>
              <a:rPr lang="ko-KR" altLang="en-US" sz="2000" dirty="0"/>
              <a:t>검색어</a:t>
            </a:r>
            <a:r>
              <a:rPr lang="en-US" altLang="ko-KR" sz="2000" dirty="0"/>
              <a:t>%’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0FB6B-136F-8716-F8E6-187730808767}"/>
              </a:ext>
            </a:extLst>
          </p:cNvPr>
          <p:cNvSpPr txBox="1"/>
          <p:nvPr/>
        </p:nvSpPr>
        <p:spPr>
          <a:xfrm>
            <a:off x="7886151" y="3927625"/>
            <a:ext cx="2713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Full Scan</a:t>
            </a:r>
            <a:r>
              <a:rPr lang="en-US" sz="2800" b="1" dirty="0"/>
              <a:t> </a:t>
            </a:r>
            <a:r>
              <a:rPr lang="ko-KR" altLang="en-US" sz="2800" b="1" dirty="0"/>
              <a:t>발생</a:t>
            </a:r>
            <a:r>
              <a:rPr lang="en-US" altLang="ko-KR" sz="2800" b="1" dirty="0"/>
              <a:t>!</a:t>
            </a:r>
            <a:endParaRPr lang="en-KR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9FA85-9330-30A7-159E-AD7EA1E7034E}"/>
              </a:ext>
            </a:extLst>
          </p:cNvPr>
          <p:cNvSpPr txBox="1"/>
          <p:nvPr/>
        </p:nvSpPr>
        <p:spPr>
          <a:xfrm>
            <a:off x="412595" y="3989180"/>
            <a:ext cx="32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MySQL</a:t>
            </a:r>
            <a:r>
              <a:rPr lang="ko-KR" altLang="en-US" sz="2400" b="1" dirty="0"/>
              <a:t> 검색의 문제</a:t>
            </a:r>
            <a:endParaRPr lang="en-US" altLang="ko-KR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42DED-B9AC-F294-80CC-1208891B63D1}"/>
              </a:ext>
            </a:extLst>
          </p:cNvPr>
          <p:cNvSpPr txBox="1"/>
          <p:nvPr/>
        </p:nvSpPr>
        <p:spPr>
          <a:xfrm>
            <a:off x="412595" y="4595543"/>
            <a:ext cx="5638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사용자의 검색할 키워드를 가지고 검색을 위해선 </a:t>
            </a:r>
            <a:br>
              <a:rPr lang="en-US" altLang="ko-KR" dirty="0"/>
            </a:br>
            <a:r>
              <a:rPr lang="en-US" dirty="0"/>
              <a:t>LIKE</a:t>
            </a:r>
            <a:r>
              <a:rPr lang="ko-KR" altLang="en-US" dirty="0"/>
              <a:t>절 검색 </a:t>
            </a:r>
            <a:r>
              <a:rPr lang="en-US" altLang="ko-KR" dirty="0"/>
              <a:t>3</a:t>
            </a:r>
            <a:r>
              <a:rPr lang="ko-KR" altLang="en-US" dirty="0"/>
              <a:t>번 경우를 사용해야 함</a:t>
            </a:r>
            <a:endParaRPr lang="en-US" altLang="ko-KR" dirty="0"/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Full Scan</a:t>
            </a:r>
            <a:r>
              <a:rPr lang="en-US" altLang="ko-KR" dirty="0"/>
              <a:t> </a:t>
            </a:r>
            <a:r>
              <a:rPr lang="ko-KR" altLang="en-US" dirty="0"/>
              <a:t>문제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공백을 잡아주지 않는</a:t>
            </a:r>
            <a:r>
              <a:rPr lang="ko-KR" altLang="en-US" dirty="0"/>
              <a:t> 문제</a:t>
            </a:r>
            <a:endParaRPr lang="en-US" altLang="ko-KR" dirty="0"/>
          </a:p>
        </p:txBody>
      </p:sp>
      <p:pic>
        <p:nvPicPr>
          <p:cNvPr id="15" name="Picture 2" descr="검색 창 - 무료 현서와 웹개 아이콘">
            <a:extLst>
              <a:ext uri="{FF2B5EF4-FFF2-40B4-BE49-F238E27FC236}">
                <a16:creationId xmlns:a16="http://schemas.microsoft.com/office/drawing/2014/main" id="{5D026243-60FC-1F4B-F763-B53E92D4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24" y="1467707"/>
            <a:ext cx="1595308" cy="159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o image">
            <a:extLst>
              <a:ext uri="{FF2B5EF4-FFF2-40B4-BE49-F238E27FC236}">
                <a16:creationId xmlns:a16="http://schemas.microsoft.com/office/drawing/2014/main" id="{22C76AA6-6D6C-8439-31D9-55560B45F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199" y="1164245"/>
            <a:ext cx="1348607" cy="199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CAA93A-0EFB-72E6-BF28-7FF39A4065BC}"/>
              </a:ext>
            </a:extLst>
          </p:cNvPr>
          <p:cNvSpPr txBox="1"/>
          <p:nvPr/>
        </p:nvSpPr>
        <p:spPr>
          <a:xfrm>
            <a:off x="5596410" y="183903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음식</a:t>
            </a:r>
            <a:endParaRPr lang="en-KR" sz="2000" b="1" dirty="0"/>
          </a:p>
        </p:txBody>
      </p:sp>
      <p:pic>
        <p:nvPicPr>
          <p:cNvPr id="1028" name="Picture 4" descr="직선 오른쪽 화살표 ">
            <a:extLst>
              <a:ext uri="{FF2B5EF4-FFF2-40B4-BE49-F238E27FC236}">
                <a16:creationId xmlns:a16="http://schemas.microsoft.com/office/drawing/2014/main" id="{71A977D0-6211-8026-E00D-269669543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90" y="1565629"/>
            <a:ext cx="945950" cy="94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92EE8C-F1E1-5F06-E3F8-1D945F7B8B1C}"/>
              </a:ext>
            </a:extLst>
          </p:cNvPr>
          <p:cNvSpPr txBox="1"/>
          <p:nvPr/>
        </p:nvSpPr>
        <p:spPr>
          <a:xfrm>
            <a:off x="9613602" y="5508245"/>
            <a:ext cx="124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희망의끈</a:t>
            </a:r>
            <a:endParaRPr lang="en-KR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DDCEE-23AC-B281-F9F7-D85FC624AC14}"/>
              </a:ext>
            </a:extLst>
          </p:cNvPr>
          <p:cNvSpPr txBox="1"/>
          <p:nvPr/>
        </p:nvSpPr>
        <p:spPr>
          <a:xfrm>
            <a:off x="7563746" y="5510620"/>
            <a:ext cx="1310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희망의 끈</a:t>
            </a:r>
            <a:endParaRPr lang="en-KR" sz="2000" b="1" dirty="0"/>
          </a:p>
        </p:txBody>
      </p:sp>
      <p:pic>
        <p:nvPicPr>
          <p:cNvPr id="24" name="Picture 2" descr="Versus icon PNG and SVG Vector Free Download">
            <a:extLst>
              <a:ext uri="{FF2B5EF4-FFF2-40B4-BE49-F238E27FC236}">
                <a16:creationId xmlns:a16="http://schemas.microsoft.com/office/drawing/2014/main" id="{82CDCCBE-CEAC-5CED-E656-226DDC04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79" y="5446690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29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  <a:ea typeface="+mj-ea"/>
              </a:rPr>
              <a:t>해결방안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550853-E82B-F56E-496E-9C790B0F3A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검색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검색 툴 고안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24</a:t>
            </a:fld>
            <a:endParaRPr lang="en-US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045837" y="58678"/>
            <a:ext cx="944995" cy="1018886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8D3950-F743-E342-6FE1-89672108AD26}"/>
              </a:ext>
            </a:extLst>
          </p:cNvPr>
          <p:cNvSpPr/>
          <p:nvPr/>
        </p:nvSpPr>
        <p:spPr>
          <a:xfrm>
            <a:off x="9608108" y="4612275"/>
            <a:ext cx="1917029" cy="6973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32CC1E-8CED-3FC6-E005-009B57AC9DA2}"/>
              </a:ext>
            </a:extLst>
          </p:cNvPr>
          <p:cNvSpPr/>
          <p:nvPr/>
        </p:nvSpPr>
        <p:spPr>
          <a:xfrm>
            <a:off x="6724692" y="4618566"/>
            <a:ext cx="1517886" cy="6973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2CBAEE-8262-F700-1E01-412FD913589F}"/>
              </a:ext>
            </a:extLst>
          </p:cNvPr>
          <p:cNvSpPr/>
          <p:nvPr/>
        </p:nvSpPr>
        <p:spPr>
          <a:xfrm>
            <a:off x="3948944" y="4612275"/>
            <a:ext cx="1314112" cy="6973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28882-334A-6169-70D3-5E7355901659}"/>
              </a:ext>
            </a:extLst>
          </p:cNvPr>
          <p:cNvSpPr/>
          <p:nvPr/>
        </p:nvSpPr>
        <p:spPr>
          <a:xfrm>
            <a:off x="9608108" y="2033204"/>
            <a:ext cx="2071274" cy="660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022B0D-42C0-2E99-B7E3-497B28EE3BC4}"/>
              </a:ext>
            </a:extLst>
          </p:cNvPr>
          <p:cNvSpPr/>
          <p:nvPr/>
        </p:nvSpPr>
        <p:spPr>
          <a:xfrm>
            <a:off x="6772022" y="2033204"/>
            <a:ext cx="1314112" cy="6973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C296A7-50CB-13A9-EA79-0F70F93E2731}"/>
              </a:ext>
            </a:extLst>
          </p:cNvPr>
          <p:cNvSpPr/>
          <p:nvPr/>
        </p:nvSpPr>
        <p:spPr>
          <a:xfrm>
            <a:off x="3935936" y="2033205"/>
            <a:ext cx="1314112" cy="6973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2" descr="Elasticsearch] 엘라스틱 서치 분석기 구조">
            <a:extLst>
              <a:ext uri="{FF2B5EF4-FFF2-40B4-BE49-F238E27FC236}">
                <a16:creationId xmlns:a16="http://schemas.microsoft.com/office/drawing/2014/main" id="{B42FD341-85BA-3081-6CF2-4593E828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97" y="4268245"/>
            <a:ext cx="2250220" cy="12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ysql, official, 로고 아이콘 에 Vector Logo">
            <a:extLst>
              <a:ext uri="{FF2B5EF4-FFF2-40B4-BE49-F238E27FC236}">
                <a16:creationId xmlns:a16="http://schemas.microsoft.com/office/drawing/2014/main" id="{35C97ECB-629B-BBB5-3AE4-0A2013B0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" y="1691365"/>
            <a:ext cx="1770597" cy="91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3D4AA6-6615-022F-CB06-24A0A7D8807A}"/>
              </a:ext>
            </a:extLst>
          </p:cNvPr>
          <p:cNvSpPr txBox="1"/>
          <p:nvPr/>
        </p:nvSpPr>
        <p:spPr>
          <a:xfrm>
            <a:off x="3966698" y="2151039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RDBMS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2E8B58-7B78-8234-23E5-1F44E14588C4}"/>
              </a:ext>
            </a:extLst>
          </p:cNvPr>
          <p:cNvSpPr txBox="1"/>
          <p:nvPr/>
        </p:nvSpPr>
        <p:spPr>
          <a:xfrm>
            <a:off x="4000706" y="476088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검색엔진</a:t>
            </a:r>
            <a:endParaRPr lang="en-KR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BA95C-CA6E-373A-722D-2F2629FA3258}"/>
              </a:ext>
            </a:extLst>
          </p:cNvPr>
          <p:cNvSpPr txBox="1"/>
          <p:nvPr/>
        </p:nvSpPr>
        <p:spPr>
          <a:xfrm>
            <a:off x="6775510" y="476088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역색인구조</a:t>
            </a:r>
            <a:endParaRPr lang="en-KR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9F5D2-E677-C1B1-F301-037CC7102C39}"/>
              </a:ext>
            </a:extLst>
          </p:cNvPr>
          <p:cNvSpPr txBox="1"/>
          <p:nvPr/>
        </p:nvSpPr>
        <p:spPr>
          <a:xfrm>
            <a:off x="6823784" y="21818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색인구조</a:t>
            </a:r>
            <a:endParaRPr lang="en-KR" sz="2000" b="1" dirty="0"/>
          </a:p>
        </p:txBody>
      </p:sp>
      <p:pic>
        <p:nvPicPr>
          <p:cNvPr id="19" name="Picture 4" descr="Vs Letters With Line Icon On White Background Versus Logo Symbol And  Background Vs Sign Set For Game Battle And Sport Vector Illustration Stock  Illustration - Download Image Now - iStock">
            <a:extLst>
              <a:ext uri="{FF2B5EF4-FFF2-40B4-BE49-F238E27FC236}">
                <a16:creationId xmlns:a16="http://schemas.microsoft.com/office/drawing/2014/main" id="{8D1C6567-D200-0765-28A0-30F5DD16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02" y="3014007"/>
            <a:ext cx="1058596" cy="10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92DC76-793B-B998-653C-08BA3ED6154A}"/>
              </a:ext>
            </a:extLst>
          </p:cNvPr>
          <p:cNvSpPr txBox="1"/>
          <p:nvPr/>
        </p:nvSpPr>
        <p:spPr>
          <a:xfrm>
            <a:off x="9649624" y="2132519"/>
            <a:ext cx="187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Ngram</a:t>
            </a:r>
            <a:r>
              <a:rPr lang="ko-KR" altLang="en-US" sz="2400" b="1" dirty="0"/>
              <a:t> </a:t>
            </a:r>
            <a:r>
              <a:rPr lang="ko-KR" altLang="en-US" sz="2000" b="1" dirty="0" err="1"/>
              <a:t>색인기</a:t>
            </a:r>
            <a:endParaRPr lang="en-KR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3416B-7115-D633-F368-D75A5A5C090A}"/>
              </a:ext>
            </a:extLst>
          </p:cNvPr>
          <p:cNvSpPr txBox="1"/>
          <p:nvPr/>
        </p:nvSpPr>
        <p:spPr>
          <a:xfrm>
            <a:off x="9649625" y="4755099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다양한</a:t>
            </a:r>
            <a:r>
              <a:rPr lang="ko-KR" altLang="en-US" sz="2400" b="1" dirty="0"/>
              <a:t> </a:t>
            </a:r>
            <a:r>
              <a:rPr lang="ko-KR" altLang="en-US" sz="2000" b="1" dirty="0" err="1"/>
              <a:t>색인기</a:t>
            </a:r>
            <a:endParaRPr lang="en-KR" sz="2400" b="1" dirty="0"/>
          </a:p>
        </p:txBody>
      </p:sp>
    </p:spTree>
    <p:extLst>
      <p:ext uri="{BB962C8B-B14F-4D97-AF65-F5344CB8AC3E}">
        <p14:creationId xmlns:p14="http://schemas.microsoft.com/office/powerpoint/2010/main" val="185636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9AE27-27CE-6EE4-B894-7BD6854CA3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ElasticSearch </a:t>
            </a:r>
            <a:r>
              <a:rPr lang="ko-KR" altLang="en-US" dirty="0">
                <a:latin typeface="+mj-ea"/>
                <a:ea typeface="+mj-ea"/>
              </a:rPr>
              <a:t>활용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6A7C7C-780F-9B8C-BD2F-0565FC3A90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6385" y="4227726"/>
            <a:ext cx="6566275" cy="139721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기본 분석기 및 플러그인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동의어 사전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통합 검색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Logstash</a:t>
            </a:r>
          </a:p>
          <a:p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D5DD-8415-F86C-8A57-AA7236E15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0363" y="6492875"/>
            <a:ext cx="401637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84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  <a:ea typeface="+mj-ea"/>
              </a:rPr>
              <a:t>기본 분석기 및 플러그인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550853-E82B-F56E-496E-9C790B0F3A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검색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검색 툴 고안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26</a:t>
            </a:fld>
            <a:endParaRPr lang="en-US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045837" y="58678"/>
            <a:ext cx="944995" cy="101888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E1C08E-BD18-AF83-F9FD-52C48156116E}"/>
              </a:ext>
            </a:extLst>
          </p:cNvPr>
          <p:cNvSpPr txBox="1"/>
          <p:nvPr/>
        </p:nvSpPr>
        <p:spPr>
          <a:xfrm>
            <a:off x="402336" y="1137067"/>
            <a:ext cx="369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두 번째 요구사항 </a:t>
            </a:r>
            <a:r>
              <a:rPr lang="en-US" altLang="ko-KR" sz="1400" b="1" dirty="0"/>
              <a:t>[ElasticSearch</a:t>
            </a:r>
            <a:r>
              <a:rPr lang="ko-KR" altLang="en-US" sz="1400" b="1" dirty="0"/>
              <a:t> 적용</a:t>
            </a:r>
            <a:r>
              <a:rPr lang="en-US" altLang="ko-KR" sz="1400" b="1" dirty="0"/>
              <a:t>]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1349B-EB64-F3D7-06BB-55A0BA4D0753}"/>
              </a:ext>
            </a:extLst>
          </p:cNvPr>
          <p:cNvSpPr txBox="1"/>
          <p:nvPr/>
        </p:nvSpPr>
        <p:spPr>
          <a:xfrm>
            <a:off x="412595" y="1775183"/>
            <a:ext cx="4808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ElasticSearch</a:t>
            </a:r>
            <a:r>
              <a:rPr lang="ko-KR" altLang="en-US" sz="2600" b="1" dirty="0"/>
              <a:t> 적용</a:t>
            </a:r>
            <a:endParaRPr lang="en-US" altLang="ko-KR" sz="2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55A05-DCF3-96C1-90ED-963436CF4C21}"/>
              </a:ext>
            </a:extLst>
          </p:cNvPr>
          <p:cNvSpPr txBox="1"/>
          <p:nvPr/>
        </p:nvSpPr>
        <p:spPr>
          <a:xfrm>
            <a:off x="412595" y="2316362"/>
            <a:ext cx="5232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 분석기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3CEE6-27B6-B562-DACB-120C71C05D67}"/>
              </a:ext>
            </a:extLst>
          </p:cNvPr>
          <p:cNvSpPr txBox="1"/>
          <p:nvPr/>
        </p:nvSpPr>
        <p:spPr>
          <a:xfrm>
            <a:off x="402336" y="3034140"/>
            <a:ext cx="48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 분석기의 문제</a:t>
            </a:r>
            <a:endParaRPr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665EE-5B81-0892-9FFD-D50BFA893E3D}"/>
              </a:ext>
            </a:extLst>
          </p:cNvPr>
          <p:cNvSpPr txBox="1"/>
          <p:nvPr/>
        </p:nvSpPr>
        <p:spPr>
          <a:xfrm>
            <a:off x="402336" y="3596726"/>
            <a:ext cx="534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텍스트를 </a:t>
            </a:r>
            <a:r>
              <a:rPr lang="ko-KR" altLang="en-US" dirty="0">
                <a:solidFill>
                  <a:srgbClr val="FF0000"/>
                </a:solidFill>
              </a:rPr>
              <a:t>오직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공백을 기준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FF0000"/>
                </a:solidFill>
              </a:rPr>
              <a:t>색인</a:t>
            </a:r>
            <a:r>
              <a:rPr lang="ko-KR" altLang="en-US" dirty="0"/>
              <a:t> 하는 문제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DD2CF-6EEB-63AC-0D31-85B2B384C5D2}"/>
              </a:ext>
            </a:extLst>
          </p:cNvPr>
          <p:cNvSpPr txBox="1"/>
          <p:nvPr/>
        </p:nvSpPr>
        <p:spPr>
          <a:xfrm>
            <a:off x="402336" y="4310848"/>
            <a:ext cx="48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플러그인 적용을 통한 해결</a:t>
            </a:r>
            <a:endParaRPr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06B55-EDE8-D36F-DD63-9544C663CD6F}"/>
              </a:ext>
            </a:extLst>
          </p:cNvPr>
          <p:cNvSpPr txBox="1"/>
          <p:nvPr/>
        </p:nvSpPr>
        <p:spPr>
          <a:xfrm>
            <a:off x="402336" y="4906565"/>
            <a:ext cx="5232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Nori</a:t>
            </a:r>
            <a:r>
              <a:rPr lang="ko-KR" altLang="en-US" sz="2000" dirty="0"/>
              <a:t> 플러그인 적용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Jaso</a:t>
            </a:r>
            <a:r>
              <a:rPr lang="en-US" altLang="ko-KR" sz="2000" dirty="0"/>
              <a:t> </a:t>
            </a:r>
            <a:r>
              <a:rPr lang="ko-KR" altLang="en-US" sz="2000" dirty="0"/>
              <a:t>플러그인 적용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92118-99F9-323D-AB30-0C7EE27345B8}"/>
              </a:ext>
            </a:extLst>
          </p:cNvPr>
          <p:cNvSpPr txBox="1"/>
          <p:nvPr/>
        </p:nvSpPr>
        <p:spPr>
          <a:xfrm>
            <a:off x="8664038" y="1630587"/>
            <a:ext cx="66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Nor</a:t>
            </a:r>
            <a:r>
              <a:rPr lang="en-US" altLang="ko-KR" b="1" dirty="0"/>
              <a:t>i</a:t>
            </a:r>
            <a:endParaRPr lang="en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548482-1B71-4F0C-7536-F1E35D133B77}"/>
              </a:ext>
            </a:extLst>
          </p:cNvPr>
          <p:cNvSpPr txBox="1"/>
          <p:nvPr/>
        </p:nvSpPr>
        <p:spPr>
          <a:xfrm>
            <a:off x="7853295" y="3831511"/>
            <a:ext cx="228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Jas</a:t>
            </a:r>
            <a:r>
              <a:rPr lang="en-US" altLang="ko-KR" b="1" dirty="0"/>
              <a:t>o</a:t>
            </a:r>
            <a:endParaRPr lang="en-KR" b="1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151F9E3-0B73-DB9B-B179-A8D258FD8987}"/>
              </a:ext>
            </a:extLst>
          </p:cNvPr>
          <p:cNvGraphicFramePr>
            <a:graphicFrameLocks noGrp="1"/>
          </p:cNvGraphicFramePr>
          <p:nvPr/>
        </p:nvGraphicFramePr>
        <p:xfrm>
          <a:off x="7409855" y="2042133"/>
          <a:ext cx="3176306" cy="15690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88153">
                  <a:extLst>
                    <a:ext uri="{9D8B030D-6E8A-4147-A177-3AD203B41FA5}">
                      <a16:colId xmlns:a16="http://schemas.microsoft.com/office/drawing/2014/main" val="3670300355"/>
                    </a:ext>
                  </a:extLst>
                </a:gridCol>
                <a:gridCol w="1588153">
                  <a:extLst>
                    <a:ext uri="{9D8B030D-6E8A-4147-A177-3AD203B41FA5}">
                      <a16:colId xmlns:a16="http://schemas.microsoft.com/office/drawing/2014/main" val="1115069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Term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tx1"/>
                          </a:solidFill>
                        </a:rPr>
                        <a:t>Doc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6714"/>
                  </a:ext>
                </a:extLst>
              </a:tr>
              <a:tr h="40110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희망</a:t>
                      </a:r>
                      <a:endParaRPr lang="en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8213"/>
                  </a:ext>
                </a:extLst>
              </a:tr>
              <a:tr h="40110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의</a:t>
                      </a:r>
                      <a:endParaRPr lang="en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47109"/>
                  </a:ext>
                </a:extLst>
              </a:tr>
              <a:tr h="40110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끈</a:t>
                      </a:r>
                      <a:endParaRPr lang="en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595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97822FF-E904-6BDB-AF48-079617AF7BB4}"/>
              </a:ext>
            </a:extLst>
          </p:cNvPr>
          <p:cNvGraphicFramePr>
            <a:graphicFrameLocks noGrp="1"/>
          </p:cNvGraphicFramePr>
          <p:nvPr/>
        </p:nvGraphicFramePr>
        <p:xfrm>
          <a:off x="6980904" y="4243057"/>
          <a:ext cx="4064933" cy="1463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8662">
                  <a:extLst>
                    <a:ext uri="{9D8B030D-6E8A-4147-A177-3AD203B41FA5}">
                      <a16:colId xmlns:a16="http://schemas.microsoft.com/office/drawing/2014/main" val="3670300355"/>
                    </a:ext>
                  </a:extLst>
                </a:gridCol>
                <a:gridCol w="876271">
                  <a:extLst>
                    <a:ext uri="{9D8B030D-6E8A-4147-A177-3AD203B41FA5}">
                      <a16:colId xmlns:a16="http://schemas.microsoft.com/office/drawing/2014/main" val="1115069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Term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tx1"/>
                          </a:solidFill>
                        </a:rPr>
                        <a:t>Doc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6714"/>
                  </a:ext>
                </a:extLst>
              </a:tr>
              <a:tr h="35956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ㅎㅡㅣㅁㅏㅇㅇㅡㅣㄱㄱㅡㄴ</a:t>
                      </a:r>
                      <a:endParaRPr lang="en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8213"/>
                  </a:ext>
                </a:extLst>
              </a:tr>
              <a:tr h="35956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ㅎㅡㅣㅁㅏㅇㅇㅡㅣ</a:t>
                      </a:r>
                      <a:endParaRPr lang="en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47109"/>
                  </a:ext>
                </a:extLst>
              </a:tr>
              <a:tr h="35956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ㄱㄱㅡㄴ</a:t>
                      </a:r>
                      <a:endParaRPr lang="en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5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543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  <a:ea typeface="+mj-ea"/>
              </a:rPr>
              <a:t>동의어 사전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550853-E82B-F56E-496E-9C790B0F3A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검색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검색 툴 고안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27</a:t>
            </a:fld>
            <a:endParaRPr lang="en-US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045837" y="58678"/>
            <a:ext cx="944995" cy="101888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E1C08E-BD18-AF83-F9FD-52C48156116E}"/>
              </a:ext>
            </a:extLst>
          </p:cNvPr>
          <p:cNvSpPr txBox="1"/>
          <p:nvPr/>
        </p:nvSpPr>
        <p:spPr>
          <a:xfrm>
            <a:off x="402336" y="1137067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세 번째 요구사항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동의어 사전 적용</a:t>
            </a:r>
            <a:r>
              <a:rPr lang="en-US" altLang="ko-KR" sz="1400" b="1" dirty="0"/>
              <a:t>]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DD2CF-6EEB-63AC-0D31-85B2B384C5D2}"/>
              </a:ext>
            </a:extLst>
          </p:cNvPr>
          <p:cNvSpPr txBox="1"/>
          <p:nvPr/>
        </p:nvSpPr>
        <p:spPr>
          <a:xfrm>
            <a:off x="402336" y="3025388"/>
            <a:ext cx="48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동의어 사전 도입을 통한 해결</a:t>
            </a:r>
            <a:endParaRPr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06B55-EDE8-D36F-DD63-9544C663CD6F}"/>
              </a:ext>
            </a:extLst>
          </p:cNvPr>
          <p:cNvSpPr txBox="1"/>
          <p:nvPr/>
        </p:nvSpPr>
        <p:spPr>
          <a:xfrm>
            <a:off x="402336" y="3621105"/>
            <a:ext cx="5232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동의어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통용되는 단어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약어</a:t>
            </a:r>
            <a:endParaRPr lang="en-US" altLang="ko-KR" sz="2000" dirty="0"/>
          </a:p>
        </p:txBody>
      </p:sp>
      <p:pic>
        <p:nvPicPr>
          <p:cNvPr id="11" name="Picture 2" descr="사전 ">
            <a:extLst>
              <a:ext uri="{FF2B5EF4-FFF2-40B4-BE49-F238E27FC236}">
                <a16:creationId xmlns:a16="http://schemas.microsoft.com/office/drawing/2014/main" id="{9B8B2D58-3692-9766-C911-930C7270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87" y="3851005"/>
            <a:ext cx="1627200" cy="16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2BEC96-69E4-769A-76EF-7DEDA0AB275B}"/>
              </a:ext>
            </a:extLst>
          </p:cNvPr>
          <p:cNvSpPr txBox="1"/>
          <p:nvPr/>
        </p:nvSpPr>
        <p:spPr>
          <a:xfrm>
            <a:off x="412595" y="1775183"/>
            <a:ext cx="4808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/>
              <a:t>검색 문제 </a:t>
            </a:r>
            <a:endParaRPr lang="en-US" altLang="ko-KR" sz="2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EE13C-0A09-F559-50F5-87B1D0BDF6B8}"/>
              </a:ext>
            </a:extLst>
          </p:cNvPr>
          <p:cNvSpPr txBox="1"/>
          <p:nvPr/>
        </p:nvSpPr>
        <p:spPr>
          <a:xfrm>
            <a:off x="412595" y="2316362"/>
            <a:ext cx="5232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</a:rPr>
              <a:t>같은 의미의 단어를 인식 못하는</a:t>
            </a:r>
            <a:r>
              <a:rPr lang="ko-KR" altLang="en-US" sz="2000" dirty="0"/>
              <a:t> 문제</a:t>
            </a:r>
            <a:endParaRPr lang="en-US" altLang="ko-KR" sz="2000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39E5AF03-BC9F-DD3C-5D5B-E63645D2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992" y="1454025"/>
            <a:ext cx="1261685" cy="168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F027DF59-86BD-B9DA-5EA9-0DA535B2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73" y="1510111"/>
            <a:ext cx="1202697" cy="16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24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  <a:ea typeface="+mj-ea"/>
              </a:rPr>
              <a:t>통합 검색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550853-E82B-F56E-496E-9C790B0F3A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검색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검색 툴 고안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28</a:t>
            </a:fld>
            <a:endParaRPr lang="en-US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045837" y="58678"/>
            <a:ext cx="944995" cy="101888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E1C08E-BD18-AF83-F9FD-52C48156116E}"/>
              </a:ext>
            </a:extLst>
          </p:cNvPr>
          <p:cNvSpPr txBox="1"/>
          <p:nvPr/>
        </p:nvSpPr>
        <p:spPr>
          <a:xfrm>
            <a:off x="402336" y="1137067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네 번째 요구사항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통합 검색 적용</a:t>
            </a:r>
            <a:r>
              <a:rPr lang="en-US" altLang="ko-KR" sz="1400" b="1" dirty="0"/>
              <a:t>]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DD2CF-6EEB-63AC-0D31-85B2B384C5D2}"/>
              </a:ext>
            </a:extLst>
          </p:cNvPr>
          <p:cNvSpPr txBox="1"/>
          <p:nvPr/>
        </p:nvSpPr>
        <p:spPr>
          <a:xfrm>
            <a:off x="402336" y="3025388"/>
            <a:ext cx="48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통합 검색의 아쉬운 점 발생</a:t>
            </a:r>
            <a:endParaRPr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06B55-EDE8-D36F-DD63-9544C663CD6F}"/>
              </a:ext>
            </a:extLst>
          </p:cNvPr>
          <p:cNvSpPr txBox="1"/>
          <p:nvPr/>
        </p:nvSpPr>
        <p:spPr>
          <a:xfrm>
            <a:off x="402336" y="3621105"/>
            <a:ext cx="597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</a:rPr>
              <a:t>관련이 없는 내용이 상단에 노출</a:t>
            </a:r>
            <a:r>
              <a:rPr lang="ko-KR" altLang="en-US" sz="2000" dirty="0"/>
              <a:t>되는 문제 발생 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BEC96-69E4-769A-76EF-7DEDA0AB275B}"/>
              </a:ext>
            </a:extLst>
          </p:cNvPr>
          <p:cNvSpPr txBox="1"/>
          <p:nvPr/>
        </p:nvSpPr>
        <p:spPr>
          <a:xfrm>
            <a:off x="412595" y="1775183"/>
            <a:ext cx="4808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/>
              <a:t>통합 검색 구현</a:t>
            </a:r>
            <a:endParaRPr lang="en-US" altLang="ko-KR" sz="2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EE13C-0A09-F559-50F5-87B1D0BDF6B8}"/>
              </a:ext>
            </a:extLst>
          </p:cNvPr>
          <p:cNvSpPr txBox="1"/>
          <p:nvPr/>
        </p:nvSpPr>
        <p:spPr>
          <a:xfrm>
            <a:off x="412595" y="2316362"/>
            <a:ext cx="5232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/>
              <a:t>상품검색과 같은 방식으로 검색 구현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D0AA8-59DB-AD66-194B-424DDD4A26D0}"/>
              </a:ext>
            </a:extLst>
          </p:cNvPr>
          <p:cNvSpPr txBox="1"/>
          <p:nvPr/>
        </p:nvSpPr>
        <p:spPr>
          <a:xfrm>
            <a:off x="402336" y="4235461"/>
            <a:ext cx="480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가중치 부여를 통한 해결</a:t>
            </a:r>
            <a:endParaRPr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ECCA9-1AD1-46D1-EB42-74E03435B05D}"/>
              </a:ext>
            </a:extLst>
          </p:cNvPr>
          <p:cNvSpPr txBox="1"/>
          <p:nvPr/>
        </p:nvSpPr>
        <p:spPr>
          <a:xfrm>
            <a:off x="402336" y="4805987"/>
            <a:ext cx="597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/>
              <a:t>제목에 가중치를 </a:t>
            </a:r>
            <a:r>
              <a:rPr lang="en-US" altLang="ko-KR" sz="2000" dirty="0">
                <a:solidFill>
                  <a:srgbClr val="668EFD"/>
                </a:solidFill>
              </a:rPr>
              <a:t>100</a:t>
            </a:r>
            <a:r>
              <a:rPr lang="ko-KR" altLang="en-US" sz="2000" dirty="0">
                <a:solidFill>
                  <a:srgbClr val="668EFD"/>
                </a:solidFill>
              </a:rPr>
              <a:t>배</a:t>
            </a:r>
            <a:r>
              <a:rPr lang="ko-KR" altLang="en-US" sz="2000" dirty="0"/>
              <a:t> 부여</a:t>
            </a:r>
            <a:endParaRPr lang="en-US" altLang="ko-KR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649529-7E56-3E7B-DFDD-B25C7EC85066}"/>
              </a:ext>
            </a:extLst>
          </p:cNvPr>
          <p:cNvGrpSpPr/>
          <p:nvPr/>
        </p:nvGrpSpPr>
        <p:grpSpPr>
          <a:xfrm>
            <a:off x="7941905" y="1535236"/>
            <a:ext cx="2278505" cy="2980303"/>
            <a:chOff x="4333041" y="2951336"/>
            <a:chExt cx="2278505" cy="29803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5B27E6-BBEA-A482-45AA-52B381605E0E}"/>
                </a:ext>
              </a:extLst>
            </p:cNvPr>
            <p:cNvSpPr txBox="1"/>
            <p:nvPr/>
          </p:nvSpPr>
          <p:spPr>
            <a:xfrm>
              <a:off x="4333041" y="4546644"/>
              <a:ext cx="22785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800" b="1" dirty="0"/>
                <a:t>상품 </a:t>
              </a:r>
              <a:endParaRPr lang="en-US" altLang="ko-KR" sz="2800" b="1" dirty="0"/>
            </a:p>
            <a:p>
              <a:pPr marL="285750" indent="-285750">
                <a:buFontTx/>
                <a:buChar char="-"/>
              </a:pPr>
              <a:r>
                <a:rPr lang="en-US" altLang="ko-KR" sz="2800" b="1" dirty="0"/>
                <a:t>FAQ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2800" b="1" dirty="0"/>
                <a:t>공지사항</a:t>
              </a:r>
              <a:endParaRPr lang="en-US" altLang="ko-KR" sz="2800" b="1" dirty="0"/>
            </a:p>
          </p:txBody>
        </p:sp>
        <p:pic>
          <p:nvPicPr>
            <p:cNvPr id="10" name="Picture 2" descr="검색 창 - 무료 현서와 웹개 아이콘">
              <a:extLst>
                <a:ext uri="{FF2B5EF4-FFF2-40B4-BE49-F238E27FC236}">
                  <a16:creationId xmlns:a16="http://schemas.microsoft.com/office/drawing/2014/main" id="{5DDA2CE7-30AF-0484-51AA-C31E02FF0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92" y="2951336"/>
              <a:ext cx="1595308" cy="1595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7613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>
                <a:latin typeface="+mj-ea"/>
                <a:ea typeface="+mj-ea"/>
              </a:rPr>
              <a:t>Logstash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550853-E82B-F56E-496E-9C790B0F3A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검색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ElasticSearch</a:t>
            </a:r>
            <a:r>
              <a:rPr lang="ko-KR" altLang="en-US" dirty="0">
                <a:latin typeface="+mj-ea"/>
                <a:ea typeface="+mj-ea"/>
              </a:rPr>
              <a:t> 활용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29</a:t>
            </a:fld>
            <a:endParaRPr lang="en-US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045837" y="58678"/>
            <a:ext cx="944995" cy="1018886"/>
          </a:xfrm>
        </p:spPr>
      </p:pic>
      <p:pic>
        <p:nvPicPr>
          <p:cNvPr id="2" name="Picture 8" descr="MySQL : 데이터베이스 생성, 선택하는 방법, 예제, 명령어">
            <a:extLst>
              <a:ext uri="{FF2B5EF4-FFF2-40B4-BE49-F238E27FC236}">
                <a16:creationId xmlns:a16="http://schemas.microsoft.com/office/drawing/2014/main" id="{2B883700-C694-F863-27DB-3E4386F87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48" y="2972350"/>
            <a:ext cx="1940400" cy="19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Library Book Icon Graphic by mirazhosen10 · Creative Fabrica">
            <a:extLst>
              <a:ext uri="{FF2B5EF4-FFF2-40B4-BE49-F238E27FC236}">
                <a16:creationId xmlns:a16="http://schemas.microsoft.com/office/drawing/2014/main" id="{6EDF7C47-506D-F491-6E62-53FE742E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0407"/>
            <a:ext cx="2142295" cy="14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FABF-6248-836D-B461-6A81B65D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308" y="1814281"/>
            <a:ext cx="619079" cy="576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7F909-B7F7-E132-96A2-C8458F569535}"/>
              </a:ext>
            </a:extLst>
          </p:cNvPr>
          <p:cNvSpPr txBox="1"/>
          <p:nvPr/>
        </p:nvSpPr>
        <p:spPr>
          <a:xfrm>
            <a:off x="916017" y="199119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 데이터 저장</a:t>
            </a:r>
            <a:endParaRPr lang="en-KR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486E9E07-D00A-DFB0-A80C-A8F4A7ACDC3D}"/>
              </a:ext>
            </a:extLst>
          </p:cNvPr>
          <p:cNvSpPr/>
          <p:nvPr/>
        </p:nvSpPr>
        <p:spPr>
          <a:xfrm>
            <a:off x="1556396" y="2509774"/>
            <a:ext cx="937452" cy="83912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F662B-D628-DB7F-F535-91BF4C8286E7}"/>
              </a:ext>
            </a:extLst>
          </p:cNvPr>
          <p:cNvSpPr txBox="1"/>
          <p:nvPr/>
        </p:nvSpPr>
        <p:spPr>
          <a:xfrm>
            <a:off x="492572" y="414864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해리포터</a:t>
            </a:r>
            <a:r>
              <a:rPr lang="en-US" altLang="ko-KR" dirty="0"/>
              <a:t>’</a:t>
            </a:r>
            <a:endParaRPr lang="en-KR" dirty="0"/>
          </a:p>
        </p:txBody>
      </p:sp>
      <p:pic>
        <p:nvPicPr>
          <p:cNvPr id="9" name="Picture 2" descr="검색 창 - 무료 현서와 웹개 아이콘">
            <a:extLst>
              <a:ext uri="{FF2B5EF4-FFF2-40B4-BE49-F238E27FC236}">
                <a16:creationId xmlns:a16="http://schemas.microsoft.com/office/drawing/2014/main" id="{3FA75422-B329-AF2D-164F-215B0840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638" y="3157016"/>
            <a:ext cx="1545630" cy="154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767F0-F54E-EEC0-CDB0-06D99ED8BAD8}"/>
              </a:ext>
            </a:extLst>
          </p:cNvPr>
          <p:cNvSpPr txBox="1"/>
          <p:nvPr/>
        </p:nvSpPr>
        <p:spPr>
          <a:xfrm>
            <a:off x="5978704" y="297235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해리포터</a:t>
            </a:r>
            <a:r>
              <a:rPr lang="en-US" altLang="ko-KR" dirty="0"/>
              <a:t>’</a:t>
            </a:r>
            <a:r>
              <a:rPr lang="ko-KR" altLang="en-US" dirty="0"/>
              <a:t> 검색</a:t>
            </a:r>
            <a:endParaRPr lang="en-KR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2767575-A166-A095-B048-C9F39BDA4E6F}"/>
              </a:ext>
            </a:extLst>
          </p:cNvPr>
          <p:cNvSpPr/>
          <p:nvPr/>
        </p:nvSpPr>
        <p:spPr>
          <a:xfrm>
            <a:off x="4851400" y="3644900"/>
            <a:ext cx="832108" cy="162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7981C9A-14A9-B24A-63BD-0B7F299F877B}"/>
              </a:ext>
            </a:extLst>
          </p:cNvPr>
          <p:cNvSpPr/>
          <p:nvPr/>
        </p:nvSpPr>
        <p:spPr>
          <a:xfrm>
            <a:off x="8608550" y="3644900"/>
            <a:ext cx="832108" cy="162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3" name="Picture 2" descr="결과 없음 - 무료 보안개 아이콘">
            <a:extLst>
              <a:ext uri="{FF2B5EF4-FFF2-40B4-BE49-F238E27FC236}">
                <a16:creationId xmlns:a16="http://schemas.microsoft.com/office/drawing/2014/main" id="{1AD1F16D-EAD5-74D3-89D1-EECEBCB83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82" y="3195116"/>
            <a:ext cx="1407181" cy="14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BA17D-C428-EA83-E0C8-0DE08D410225}"/>
              </a:ext>
            </a:extLst>
          </p:cNvPr>
          <p:cNvSpPr txBox="1"/>
          <p:nvPr/>
        </p:nvSpPr>
        <p:spPr>
          <a:xfrm>
            <a:off x="10280524" y="270574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 </a:t>
            </a:r>
            <a:r>
              <a:rPr lang="ko-KR" altLang="en-US" b="1" dirty="0">
                <a:solidFill>
                  <a:srgbClr val="FF0000"/>
                </a:solidFill>
              </a:rPr>
              <a:t>없음</a:t>
            </a:r>
            <a:endParaRPr lang="en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249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ore-KR" dirty="0">
                <a:latin typeface="+mj-lt"/>
              </a:rPr>
              <a:t>1</a:t>
            </a:r>
            <a:r>
              <a:rPr lang="en-US" altLang="ko-KR" dirty="0">
                <a:latin typeface="+mj-lt"/>
              </a:rPr>
              <a:t>.1 </a:t>
            </a:r>
            <a:r>
              <a:rPr lang="ko-KR" altLang="en-US" dirty="0">
                <a:latin typeface="+mj-lt"/>
              </a:rPr>
              <a:t>인증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4B5728-B5F8-4726-A3A3-7252B8B1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1404074"/>
            <a:ext cx="11387328" cy="4565652"/>
          </a:xfrm>
        </p:spPr>
        <p:txBody>
          <a:bodyPr/>
          <a:lstStyle/>
          <a:p>
            <a:pPr marL="0" indent="0">
              <a:buNone/>
            </a:pPr>
            <a:r>
              <a:rPr lang="ko-Kore-KR" altLang="en-US" dirty="0"/>
              <a:t>인증</a:t>
            </a:r>
            <a:r>
              <a:rPr lang="en-US" altLang="ko-Kore-KR" dirty="0"/>
              <a:t> </a:t>
            </a:r>
            <a:r>
              <a:rPr lang="ko-Kore-KR" altLang="en-US" dirty="0"/>
              <a:t>서비스 개발시 고려사항</a:t>
            </a:r>
            <a:endParaRPr lang="en-US" altLang="ko-Kore-KR" dirty="0"/>
          </a:p>
          <a:p>
            <a:pPr marL="0" indent="0">
              <a:buNone/>
            </a:pPr>
            <a:r>
              <a:rPr lang="en-US" altLang="ko-KR" dirty="0"/>
              <a:t> • </a:t>
            </a:r>
            <a:r>
              <a:rPr lang="ko-KR" altLang="en-US" dirty="0"/>
              <a:t>분리된 서버에서의 인증방식</a:t>
            </a:r>
            <a:endParaRPr lang="en-US" altLang="ko-KR" dirty="0"/>
          </a:p>
          <a:p>
            <a:pPr marL="0" indent="0">
              <a:buNone/>
            </a:pPr>
            <a:endParaRPr lang="en-US" altLang="ko-Kore-KR" dirty="0"/>
          </a:p>
          <a:p>
            <a:pPr marL="0" indent="0">
              <a:buNone/>
            </a:pPr>
            <a:endParaRPr lang="en-US" altLang="ko-Kore-KR" dirty="0"/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/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8894D4B-7AB5-FB49-BA6F-6A929A52B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65" y="3429721"/>
            <a:ext cx="6789012" cy="2117855"/>
          </a:xfrm>
          <a:prstGeom prst="rect">
            <a:avLst/>
          </a:prstGeom>
        </p:spPr>
      </p:pic>
      <p:pic>
        <p:nvPicPr>
          <p:cNvPr id="21" name="그림 20" descr="옅은이(가) 표시된 사진&#10;&#10;자동 생성된 설명">
            <a:extLst>
              <a:ext uri="{FF2B5EF4-FFF2-40B4-BE49-F238E27FC236}">
                <a16:creationId xmlns:a16="http://schemas.microsoft.com/office/drawing/2014/main" id="{EF34F052-87EF-F065-0D53-5814DA539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84" y="2739660"/>
            <a:ext cx="1664693" cy="28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62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>
                <a:latin typeface="+mj-ea"/>
                <a:ea typeface="+mj-ea"/>
              </a:rPr>
              <a:t>Logstash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550853-E82B-F56E-496E-9C790B0F3A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검색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ElasticSearch</a:t>
            </a:r>
            <a:r>
              <a:rPr lang="ko-KR" altLang="en-US" dirty="0">
                <a:latin typeface="+mj-ea"/>
                <a:ea typeface="+mj-ea"/>
              </a:rPr>
              <a:t> 활용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30</a:t>
            </a:fld>
            <a:endParaRPr lang="en-US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045837" y="58678"/>
            <a:ext cx="944995" cy="1018886"/>
          </a:xfrm>
        </p:spPr>
      </p:pic>
      <p:pic>
        <p:nvPicPr>
          <p:cNvPr id="14" name="Picture 2" descr="Logstash - Coralogix">
            <a:extLst>
              <a:ext uri="{FF2B5EF4-FFF2-40B4-BE49-F238E27FC236}">
                <a16:creationId xmlns:a16="http://schemas.microsoft.com/office/drawing/2014/main" id="{1321C005-4AFA-C45F-518A-74C89B5BD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949" y="1365799"/>
            <a:ext cx="1687055" cy="168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ySQL : 데이터베이스 생성, 선택하는 방법, 예제, 명령어">
            <a:extLst>
              <a:ext uri="{FF2B5EF4-FFF2-40B4-BE49-F238E27FC236}">
                <a16:creationId xmlns:a16="http://schemas.microsoft.com/office/drawing/2014/main" id="{4F0A8BE6-9CBA-FA17-DF16-BEFD8FD0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174" y="4015335"/>
            <a:ext cx="1687055" cy="168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lasticsearch] 엘라스틱 서치 분석기 구조">
            <a:extLst>
              <a:ext uri="{FF2B5EF4-FFF2-40B4-BE49-F238E27FC236}">
                <a16:creationId xmlns:a16="http://schemas.microsoft.com/office/drawing/2014/main" id="{75502CF6-4841-1421-BDE7-63C0CC23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778" y="4041100"/>
            <a:ext cx="2531602" cy="135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Updating ">
            <a:extLst>
              <a:ext uri="{FF2B5EF4-FFF2-40B4-BE49-F238E27FC236}">
                <a16:creationId xmlns:a16="http://schemas.microsoft.com/office/drawing/2014/main" id="{4FA22D24-F6A0-B2E3-E14D-3F7C80392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93" y="3924054"/>
            <a:ext cx="541867" cy="5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9E0C22-4F12-33D7-8018-62377498716A}"/>
              </a:ext>
            </a:extLst>
          </p:cNvPr>
          <p:cNvSpPr txBox="1"/>
          <p:nvPr/>
        </p:nvSpPr>
        <p:spPr>
          <a:xfrm>
            <a:off x="412595" y="1775183"/>
            <a:ext cx="4808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/>
              <a:t>데이터 동기화</a:t>
            </a:r>
            <a:endParaRPr lang="en-US" altLang="ko-KR" sz="2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68079-2BAD-50CB-6838-8B83CABB34E8}"/>
              </a:ext>
            </a:extLst>
          </p:cNvPr>
          <p:cNvSpPr txBox="1"/>
          <p:nvPr/>
        </p:nvSpPr>
        <p:spPr>
          <a:xfrm>
            <a:off x="412595" y="2316362"/>
            <a:ext cx="5232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데이터베이스 </a:t>
            </a:r>
            <a:r>
              <a:rPr lang="ko-KR" altLang="en-US" sz="2000" dirty="0">
                <a:solidFill>
                  <a:srgbClr val="FF0000"/>
                </a:solidFill>
              </a:rPr>
              <a:t>데이터 동기화 문제</a:t>
            </a:r>
            <a:r>
              <a:rPr lang="ko-KR" altLang="en-US" sz="2000" dirty="0"/>
              <a:t> 발생</a:t>
            </a:r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FAD024-6A9B-482E-6A0E-A1E2422E55DB}"/>
              </a:ext>
            </a:extLst>
          </p:cNvPr>
          <p:cNvSpPr txBox="1"/>
          <p:nvPr/>
        </p:nvSpPr>
        <p:spPr>
          <a:xfrm>
            <a:off x="412595" y="3052854"/>
            <a:ext cx="4808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Logstash</a:t>
            </a:r>
            <a:r>
              <a:rPr lang="ko-KR" altLang="en-US" sz="2600" b="1" dirty="0"/>
              <a:t>로 해결</a:t>
            </a:r>
            <a:endParaRPr lang="en-US" altLang="ko-KR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9AABB-E33E-73B3-ECE5-DC12E1E4BB02}"/>
              </a:ext>
            </a:extLst>
          </p:cNvPr>
          <p:cNvSpPr txBox="1"/>
          <p:nvPr/>
        </p:nvSpPr>
        <p:spPr>
          <a:xfrm>
            <a:off x="443098" y="3619445"/>
            <a:ext cx="5232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/>
              <a:t>일정 주기에 쿼리를 실행</a:t>
            </a:r>
            <a:endParaRPr lang="en-US" altLang="ko-KR" sz="20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데이터를 가공</a:t>
            </a:r>
            <a:endParaRPr lang="en-US" altLang="ko-KR" sz="20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/>
              <a:t>인덱스에 저장</a:t>
            </a:r>
            <a:endParaRPr lang="en-US" altLang="ko-KR" sz="2000" dirty="0"/>
          </a:p>
        </p:txBody>
      </p:sp>
      <p:pic>
        <p:nvPicPr>
          <p:cNvPr id="24" name="Picture 4" descr="직선 오른쪽 화살표 ">
            <a:extLst>
              <a:ext uri="{FF2B5EF4-FFF2-40B4-BE49-F238E27FC236}">
                <a16:creationId xmlns:a16="http://schemas.microsoft.com/office/drawing/2014/main" id="{4D808F39-397A-5745-CE7D-47747921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1215">
            <a:off x="9161233" y="2724597"/>
            <a:ext cx="945950" cy="94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직선 오른쪽 화살표 ">
            <a:extLst>
              <a:ext uri="{FF2B5EF4-FFF2-40B4-BE49-F238E27FC236}">
                <a16:creationId xmlns:a16="http://schemas.microsoft.com/office/drawing/2014/main" id="{DC4FB2A5-0167-46CA-F482-216F31704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78320" y="4041100"/>
            <a:ext cx="945950" cy="94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umber 1 ">
            <a:extLst>
              <a:ext uri="{FF2B5EF4-FFF2-40B4-BE49-F238E27FC236}">
                <a16:creationId xmlns:a16="http://schemas.microsoft.com/office/drawing/2014/main" id="{5CF7D327-E60F-DB58-53ED-E9E39C0A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430" y="2698603"/>
            <a:ext cx="372310" cy="3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wo ">
            <a:extLst>
              <a:ext uri="{FF2B5EF4-FFF2-40B4-BE49-F238E27FC236}">
                <a16:creationId xmlns:a16="http://schemas.microsoft.com/office/drawing/2014/main" id="{9466B989-85AB-7960-B6CF-A0C803B41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425" y="4009841"/>
            <a:ext cx="370291" cy="37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파일 ">
            <a:extLst>
              <a:ext uri="{FF2B5EF4-FFF2-40B4-BE49-F238E27FC236}">
                <a16:creationId xmlns:a16="http://schemas.microsoft.com/office/drawing/2014/main" id="{DD250D34-061E-65C6-E868-5E627140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5" y="4126862"/>
            <a:ext cx="997264" cy="99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314450-C25A-3B2A-AC81-55091765C7AF}"/>
              </a:ext>
            </a:extLst>
          </p:cNvPr>
          <p:cNvSpPr txBox="1"/>
          <p:nvPr/>
        </p:nvSpPr>
        <p:spPr>
          <a:xfrm>
            <a:off x="9221383" y="3619445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마지막 색인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기준</a:t>
            </a:r>
            <a:endParaRPr lang="en-KR" sz="2000" b="1" dirty="0"/>
          </a:p>
        </p:txBody>
      </p:sp>
    </p:spTree>
    <p:extLst>
      <p:ext uri="{BB962C8B-B14F-4D97-AF65-F5344CB8AC3E}">
        <p14:creationId xmlns:p14="http://schemas.microsoft.com/office/powerpoint/2010/main" val="4262925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9AE27-27CE-6EE4-B894-7BD6854CA3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시연 및 회고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6A7C7C-780F-9B8C-BD2F-0565FC3A90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6385" y="4227726"/>
            <a:ext cx="6566275" cy="139721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시연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회고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D5DD-8415-F86C-8A57-AA7236E15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0363" y="6492875"/>
            <a:ext cx="401637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18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검색 시연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0363" y="6492875"/>
            <a:ext cx="401637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32</a:t>
            </a:fld>
            <a:endParaRPr lang="en-US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247438" y="58738"/>
            <a:ext cx="944562" cy="101917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AB725A-7EAC-76D0-9332-AE274ACC804E}"/>
              </a:ext>
            </a:extLst>
          </p:cNvPr>
          <p:cNvSpPr txBox="1"/>
          <p:nvPr/>
        </p:nvSpPr>
        <p:spPr>
          <a:xfrm>
            <a:off x="4411147" y="5214208"/>
            <a:ext cx="336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linkClick r:id="rId4"/>
              </a:rPr>
              <a:t>https://www.book-pub.shop</a:t>
            </a:r>
            <a:endParaRPr lang="en-KR" sz="2000" b="1" dirty="0"/>
          </a:p>
        </p:txBody>
      </p:sp>
    </p:spTree>
    <p:extLst>
      <p:ext uri="{BB962C8B-B14F-4D97-AF65-F5344CB8AC3E}">
        <p14:creationId xmlns:p14="http://schemas.microsoft.com/office/powerpoint/2010/main" val="57893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88040F5-5400-7A0B-ADF7-9A71739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  <a:ea typeface="+mj-ea"/>
              </a:rPr>
              <a:t>회고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550853-E82B-F56E-496E-9C790B0F3A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검색 </a:t>
            </a:r>
            <a:r>
              <a:rPr lang="en-US" altLang="ko-KR" dirty="0">
                <a:latin typeface="+mj-ea"/>
                <a:ea typeface="+mj-ea"/>
              </a:rPr>
              <a:t>–</a:t>
            </a:r>
            <a:r>
              <a:rPr lang="ko-KR" altLang="en-US" dirty="0">
                <a:latin typeface="+mj-ea"/>
                <a:ea typeface="+mj-ea"/>
              </a:rPr>
              <a:t> 시연 및 회고</a:t>
            </a:r>
            <a:endParaRPr lang="en-KR" dirty="0">
              <a:latin typeface="+mj-ea"/>
              <a:ea typeface="+mj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6683E-2FFE-4D6C-70D6-3C2912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33</a:t>
            </a:fld>
            <a:endParaRPr lang="en-US"/>
          </a:p>
        </p:txBody>
      </p:sp>
      <p:pic>
        <p:nvPicPr>
          <p:cNvPr id="23" name="Picture Placeholder 22" descr="Shape, circle&#10;&#10;Description automatically generated">
            <a:extLst>
              <a:ext uri="{FF2B5EF4-FFF2-40B4-BE49-F238E27FC236}">
                <a16:creationId xmlns:a16="http://schemas.microsoft.com/office/drawing/2014/main" id="{9701D32C-3F7D-837B-3976-F415D954BC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>
          <a:xfrm>
            <a:off x="11045837" y="58678"/>
            <a:ext cx="944995" cy="1018886"/>
          </a:xfrm>
        </p:spPr>
      </p:pic>
      <p:pic>
        <p:nvPicPr>
          <p:cNvPr id="13" name="그림 2">
            <a:extLst>
              <a:ext uri="{FF2B5EF4-FFF2-40B4-BE49-F238E27FC236}">
                <a16:creationId xmlns:a16="http://schemas.microsoft.com/office/drawing/2014/main" id="{BB8E5D3A-273A-77CE-B0A6-B7A91BBB9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00" y="1650242"/>
            <a:ext cx="4597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88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A3170-1EB4-5744-E929-6B620CB934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0363" y="6492875"/>
            <a:ext cx="401637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5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ore-KR" dirty="0">
                <a:latin typeface="+mj-lt"/>
              </a:rPr>
              <a:t>1</a:t>
            </a:r>
            <a:r>
              <a:rPr lang="en-US" altLang="ko-KR" dirty="0">
                <a:latin typeface="+mj-lt"/>
              </a:rPr>
              <a:t>.1 Session </a:t>
            </a:r>
            <a:r>
              <a:rPr lang="ko-KR" altLang="en-US" dirty="0">
                <a:latin typeface="+mj-lt"/>
              </a:rPr>
              <a:t>인증방식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4B5728-B5F8-4726-A3A3-7252B8B1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ore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ore-KR" b="1" i="0" dirty="0">
                <a:solidFill>
                  <a:srgbClr val="494E52"/>
                </a:solidFill>
                <a:effectLst/>
                <a:latin typeface="-apple-system"/>
              </a:rPr>
              <a:t>S</a:t>
            </a:r>
            <a:r>
              <a:rPr lang="en-US" altLang="ko-Kore-KR" b="1" dirty="0">
                <a:solidFill>
                  <a:srgbClr val="494E52"/>
                </a:solidFill>
                <a:latin typeface="-apple-system"/>
              </a:rPr>
              <a:t>ession</a:t>
            </a:r>
            <a:r>
              <a:rPr lang="ko-Kore-KR" altLang="en-US" b="1" dirty="0">
                <a:solidFill>
                  <a:srgbClr val="494E52"/>
                </a:solidFill>
                <a:latin typeface="-apple-system"/>
              </a:rPr>
              <a:t>으로 인증하려고 한다면</a:t>
            </a:r>
            <a:r>
              <a:rPr lang="en-US" altLang="ko-Kore-KR" b="1" dirty="0">
                <a:solidFill>
                  <a:srgbClr val="494E52"/>
                </a:solidFill>
                <a:latin typeface="-apple-system"/>
              </a:rPr>
              <a:t>?</a:t>
            </a:r>
            <a:endParaRPr lang="en" altLang="ko-Kore-KR" b="1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ko-Kore-KR" altLang="en-US" dirty="0"/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BB42B9-192D-4BD6-E2BF-A2FB12800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27" y="1448678"/>
            <a:ext cx="8924538" cy="518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2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ore-KR" dirty="0">
                <a:latin typeface="+mj-lt"/>
              </a:rPr>
              <a:t>1</a:t>
            </a:r>
            <a:r>
              <a:rPr lang="en-US" altLang="ko-KR" dirty="0">
                <a:latin typeface="+mj-lt"/>
              </a:rPr>
              <a:t>.1 Session </a:t>
            </a:r>
            <a:r>
              <a:rPr lang="ko-KR" altLang="en-US" dirty="0">
                <a:latin typeface="+mj-lt"/>
              </a:rPr>
              <a:t>인증방식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4B5728-B5F8-4726-A3A3-7252B8B1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1854216"/>
            <a:ext cx="11387328" cy="4565652"/>
          </a:xfrm>
        </p:spPr>
        <p:txBody>
          <a:bodyPr/>
          <a:lstStyle/>
          <a:p>
            <a:pPr marL="0" indent="0">
              <a:buNone/>
            </a:pPr>
            <a:endParaRPr lang="en-US" altLang="ko-Kore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ore-KR" altLang="en-US" dirty="0"/>
              <a:t>세션을 인증방식으로</a:t>
            </a: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BCA3CC9-6FFE-4216-AB1E-9894AE40E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26" y="1831974"/>
            <a:ext cx="7169148" cy="13901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7FD211-E40D-F10D-A411-9647AA05D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96" y="3429000"/>
            <a:ext cx="46228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ore-KR" dirty="0">
                <a:latin typeface="+mj-lt"/>
              </a:rPr>
              <a:t>1</a:t>
            </a:r>
            <a:r>
              <a:rPr lang="en-US" altLang="ko-KR" dirty="0">
                <a:latin typeface="+mj-lt"/>
              </a:rPr>
              <a:t>.1 JWT </a:t>
            </a:r>
            <a:r>
              <a:rPr lang="ko-KR" altLang="en-US" dirty="0">
                <a:latin typeface="+mj-lt"/>
              </a:rPr>
              <a:t>인증방식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4B5728-B5F8-4726-A3A3-7252B8B1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ore-KR" dirty="0"/>
              <a:t>JWT</a:t>
            </a:r>
            <a:r>
              <a:rPr lang="ko-Kore-KR" altLang="en-US" dirty="0"/>
              <a:t>를 인증방식으로</a:t>
            </a: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4" name="그림 3" descr="텍스트, 식물, 꽃, 스크린샷이(가) 표시된 사진&#10;&#10;자동 생성된 설명">
            <a:extLst>
              <a:ext uri="{FF2B5EF4-FFF2-40B4-BE49-F238E27FC236}">
                <a16:creationId xmlns:a16="http://schemas.microsoft.com/office/drawing/2014/main" id="{B506A836-F769-7D51-D22C-8CFAE221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27" y="1489073"/>
            <a:ext cx="9481738" cy="456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1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1.2 </a:t>
            </a:r>
            <a:r>
              <a:rPr lang="ko-KR" altLang="en-US" dirty="0">
                <a:latin typeface="+mj-lt"/>
              </a:rPr>
              <a:t>인증방식 개선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4B5728-B5F8-4726-A3A3-7252B8B1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ore-KR" altLang="en-US" dirty="0"/>
              <a:t>인증개선 </a:t>
            </a:r>
            <a:r>
              <a:rPr lang="en-US" altLang="ko-Kore-KR" dirty="0"/>
              <a:t>– </a:t>
            </a:r>
            <a:r>
              <a:rPr lang="ko-Kore-KR" altLang="en-US" dirty="0"/>
              <a:t>탈취 가능성</a:t>
            </a: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" name="그림 2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60708393-FEB2-362E-63A3-458FF1AD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6" y="1831974"/>
            <a:ext cx="3392275" cy="430680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7599863-A4FA-A78A-48C9-2E4AD9A9B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403" y="1866437"/>
            <a:ext cx="6459299" cy="2163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57304-C132-400F-78B3-5E3C5E40CF74}"/>
              </a:ext>
            </a:extLst>
          </p:cNvPr>
          <p:cNvSpPr txBox="1"/>
          <p:nvPr/>
        </p:nvSpPr>
        <p:spPr>
          <a:xfrm>
            <a:off x="4467253" y="4400617"/>
            <a:ext cx="655544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dirty="0" err="1"/>
              <a:t>HttpOnly</a:t>
            </a:r>
            <a:r>
              <a:rPr kumimoji="1" lang="en-US" altLang="ko-Kore-KR" sz="2200" dirty="0"/>
              <a:t> Cookie</a:t>
            </a:r>
          </a:p>
          <a:p>
            <a:r>
              <a:rPr kumimoji="1" lang="en-US" altLang="ko-Kore-KR" sz="2200" dirty="0"/>
              <a:t>	: XSS</a:t>
            </a:r>
            <a:r>
              <a:rPr kumimoji="1" lang="ko-KR" altLang="en-US" sz="2200" dirty="0"/>
              <a:t>공격 방지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스크립트를 통한 접근 불가</a:t>
            </a:r>
            <a:endParaRPr kumimoji="1" lang="en-US" altLang="ko-KR" sz="2200" dirty="0"/>
          </a:p>
          <a:p>
            <a:endParaRPr kumimoji="1" lang="en-US" altLang="ko-Kore-KR" sz="2200" dirty="0"/>
          </a:p>
          <a:p>
            <a:r>
              <a:rPr kumimoji="1" lang="en-US" altLang="ko-Kore-KR" sz="2200" dirty="0"/>
              <a:t>Secure Cookie</a:t>
            </a:r>
          </a:p>
          <a:p>
            <a:r>
              <a:rPr kumimoji="1" lang="en-US" altLang="ko-Kore-KR" sz="2200" dirty="0"/>
              <a:t>	: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Sniffing</a:t>
            </a:r>
            <a:r>
              <a:rPr kumimoji="1" lang="ko-KR" altLang="en-US" sz="2200" dirty="0"/>
              <a:t>공격 방지</a:t>
            </a:r>
            <a:r>
              <a:rPr kumimoji="1" lang="en-US" altLang="ko-KR" sz="2200" dirty="0"/>
              <a:t>,</a:t>
            </a:r>
            <a:r>
              <a:rPr kumimoji="1" lang="en-US" altLang="ko-Kore-KR" sz="2200" dirty="0"/>
              <a:t> Https</a:t>
            </a:r>
            <a:r>
              <a:rPr kumimoji="1" lang="ko-KR" altLang="en-US" sz="2200" dirty="0"/>
              <a:t> 환경에서만 통신</a:t>
            </a:r>
            <a:endParaRPr kumimoji="1" lang="ko-Kore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3340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1.2 </a:t>
            </a:r>
            <a:r>
              <a:rPr lang="ko-KR" altLang="en-US" dirty="0">
                <a:latin typeface="+mj-lt"/>
              </a:rPr>
              <a:t>인증방식 개선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4B5728-B5F8-4726-A3A3-7252B8B1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A6FC78-5BC4-5CC0-9C70-2B4E19850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ore-KR" altLang="en-US" dirty="0"/>
              <a:t>인증개선 </a:t>
            </a:r>
            <a:r>
              <a:rPr lang="en-US" altLang="ko-Kore-KR" dirty="0"/>
              <a:t>– </a:t>
            </a:r>
            <a:r>
              <a:rPr lang="ko-Kore-KR" altLang="en-US" dirty="0"/>
              <a:t>개인정보 접근</a:t>
            </a: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42EF3C-ACC1-D329-EB45-F4F10289E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36" y="1831974"/>
            <a:ext cx="7772400" cy="2476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3DD3EF-4AE9-EAEF-BD19-175FD3E98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12" y="2264094"/>
            <a:ext cx="8217639" cy="337116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F52AD63-B75B-51CE-D377-35393609D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9859" y="3776960"/>
            <a:ext cx="9502322" cy="24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EE7F3-DD8A-2B1B-4228-3194281F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1.2 </a:t>
            </a:r>
            <a:r>
              <a:rPr lang="ko-KR" altLang="en-US" dirty="0">
                <a:latin typeface="+mj-lt"/>
              </a:rPr>
              <a:t>인증방식 개선</a:t>
            </a:r>
            <a:endParaRPr lang="ko-Kore-KR" altLang="en-US" dirty="0">
              <a:latin typeface="+mj-lt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BC2E3-4F9E-4142-7883-D3F87460E5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" y="206802"/>
            <a:ext cx="5387060" cy="281354"/>
          </a:xfrm>
        </p:spPr>
        <p:txBody>
          <a:bodyPr/>
          <a:lstStyle/>
          <a:p>
            <a:r>
              <a:rPr lang="en-US" altLang="ko-Kore-KR" dirty="0">
                <a:latin typeface="+mn-ea"/>
                <a:ea typeface="+mn-ea"/>
              </a:rPr>
              <a:t>1.</a:t>
            </a:r>
            <a:r>
              <a:rPr lang="ko-Kore-KR" altLang="en-US" dirty="0">
                <a:latin typeface="+mn-ea"/>
                <a:ea typeface="+mn-ea"/>
              </a:rPr>
              <a:t> 인증과 인가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4B5728-B5F8-4726-A3A3-7252B8B1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ore-KR" altLang="en-US" dirty="0"/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075A37F4-64F2-2C74-14B1-FA17199D1B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r="5268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6F67D-7115-E47F-9A6E-B55263A1469D}"/>
              </a:ext>
            </a:extLst>
          </p:cNvPr>
          <p:cNvSpPr txBox="1"/>
          <p:nvPr/>
        </p:nvSpPr>
        <p:spPr>
          <a:xfrm>
            <a:off x="9183757" y="5128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4B1CF-CBA5-371A-FAA4-D70B914881A7}"/>
              </a:ext>
            </a:extLst>
          </p:cNvPr>
          <p:cNvSpPr txBox="1"/>
          <p:nvPr/>
        </p:nvSpPr>
        <p:spPr>
          <a:xfrm>
            <a:off x="1851887" y="5834199"/>
            <a:ext cx="84882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/>
              <a:t>사용자를 식별할 수 있는 정보는 페이로드에 담지 않습니다</a:t>
            </a:r>
            <a:r>
              <a:rPr kumimoji="1" lang="en-US" altLang="ko-KR" sz="2500" dirty="0"/>
              <a:t>!</a:t>
            </a:r>
            <a:endParaRPr kumimoji="1" lang="ko-Kore-KR" altLang="en-US" sz="25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8376830-2747-CD43-BAF0-A66AC0A4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94" y="1579260"/>
            <a:ext cx="11732006" cy="4271503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FF570A7-B3DA-6C6F-E976-405CE4788F39}"/>
              </a:ext>
            </a:extLst>
          </p:cNvPr>
          <p:cNvSpPr/>
          <p:nvPr/>
        </p:nvSpPr>
        <p:spPr>
          <a:xfrm>
            <a:off x="6134325" y="4524889"/>
            <a:ext cx="5029200" cy="24492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D7BD55C9-5A67-90C8-B128-A4ADAA953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336" y="1146173"/>
            <a:ext cx="11387328" cy="685801"/>
          </a:xfrm>
        </p:spPr>
        <p:txBody>
          <a:bodyPr/>
          <a:lstStyle/>
          <a:p>
            <a:r>
              <a:rPr lang="ko-Kore-KR" altLang="en-US" dirty="0"/>
              <a:t>인증개선 </a:t>
            </a:r>
            <a:r>
              <a:rPr lang="en-US" altLang="ko-Kore-KR" dirty="0"/>
              <a:t>– </a:t>
            </a:r>
            <a:r>
              <a:rPr lang="ko-Kore-KR" altLang="en-US" dirty="0"/>
              <a:t>개인정보 보호</a:t>
            </a:r>
          </a:p>
        </p:txBody>
      </p:sp>
    </p:spTree>
    <p:extLst>
      <p:ext uri="{BB962C8B-B14F-4D97-AF65-F5344CB8AC3E}">
        <p14:creationId xmlns:p14="http://schemas.microsoft.com/office/powerpoint/2010/main" val="371964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발표 템플릿.potx" id="{73B413DC-A70F-4ED8-818F-4C86334B8969}" vid="{CA244090-B807-4DE5-A25C-A5F3F98CE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E3C0D148D1F4DB888C64D6B0E129F" ma:contentTypeVersion="0" ma:contentTypeDescription="Create a new document." ma:contentTypeScope="" ma:versionID="c9bbac06d1472bc435fb97d088133d1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2B0F21-66F7-47CA-B818-CE573096BB2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8ED8A4E-D10F-465B-A33C-DD7FC191A8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896733-15D4-4950-9D64-541D762A2FB3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5063</TotalTime>
  <Words>2453</Words>
  <Application>Microsoft Macintosh PowerPoint</Application>
  <PresentationFormat>와이드스크린</PresentationFormat>
  <Paragraphs>514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3" baseType="lpstr">
      <vt:lpstr>NanumGothic</vt:lpstr>
      <vt:lpstr>Segoe Pro Light</vt:lpstr>
      <vt:lpstr>에스코어 드림 5 Medium</vt:lpstr>
      <vt:lpstr>Segoe UI</vt:lpstr>
      <vt:lpstr>S-Core Dream 3 Light</vt:lpstr>
      <vt:lpstr>에스코어 드림 4 Regular</vt:lpstr>
      <vt:lpstr>에스코어 드림 2 ExtraLight</vt:lpstr>
      <vt:lpstr>Arial</vt:lpstr>
      <vt:lpstr>에스코어 드림 3 Light</vt:lpstr>
      <vt:lpstr>Segoe UI Symbol</vt:lpstr>
      <vt:lpstr>Segoe UI Light</vt:lpstr>
      <vt:lpstr>Courier New</vt:lpstr>
      <vt:lpstr>Calibri</vt:lpstr>
      <vt:lpstr>S-Core Dream 5 Medium</vt:lpstr>
      <vt:lpstr>Wingdings</vt:lpstr>
      <vt:lpstr>-apple-system</vt:lpstr>
      <vt:lpstr>맑은 고딕</vt:lpstr>
      <vt:lpstr>에스코어 드림 6 Bold</vt:lpstr>
      <vt:lpstr>Office 테마</vt:lpstr>
      <vt:lpstr>PowerPoint 프레젠테이션</vt:lpstr>
      <vt:lpstr>목차</vt:lpstr>
      <vt:lpstr>1.1 인증</vt:lpstr>
      <vt:lpstr>1.1 Session 인증방식</vt:lpstr>
      <vt:lpstr>1.1 Session 인증방식</vt:lpstr>
      <vt:lpstr>1.1 JWT 인증방식</vt:lpstr>
      <vt:lpstr>1.2 인증방식 개선</vt:lpstr>
      <vt:lpstr>1.2 인증방식 개선</vt:lpstr>
      <vt:lpstr>1.2 인증방식 개선</vt:lpstr>
      <vt:lpstr> 실제 홈페이지에 로그인 후 토큰 decoding 시연</vt:lpstr>
      <vt:lpstr>1.2 인증방식 개선</vt:lpstr>
      <vt:lpstr>PowerPoint 프레젠테이션</vt:lpstr>
      <vt:lpstr>1.3 인가</vt:lpstr>
      <vt:lpstr>1.3 인가</vt:lpstr>
      <vt:lpstr>1.3 인가</vt:lpstr>
      <vt:lpstr>1.3 인가</vt:lpstr>
      <vt:lpstr>1.3 인가</vt:lpstr>
      <vt:lpstr>1.3 인가</vt:lpstr>
      <vt:lpstr>PowerPoint 프레젠테이션</vt:lpstr>
      <vt:lpstr>PowerPoint 프레젠테이션</vt:lpstr>
      <vt:lpstr>개요</vt:lpstr>
      <vt:lpstr>PowerPoint 프레젠테이션</vt:lpstr>
      <vt:lpstr>상품 검색</vt:lpstr>
      <vt:lpstr>해결방안</vt:lpstr>
      <vt:lpstr>PowerPoint 프레젠테이션</vt:lpstr>
      <vt:lpstr>기본 분석기 및 플러그인</vt:lpstr>
      <vt:lpstr>동의어 사전</vt:lpstr>
      <vt:lpstr>통합 검색</vt:lpstr>
      <vt:lpstr>Logstash</vt:lpstr>
      <vt:lpstr>Logstash</vt:lpstr>
      <vt:lpstr>PowerPoint 프레젠테이션</vt:lpstr>
      <vt:lpstr>검색 시연</vt:lpstr>
      <vt:lpstr>회고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태원</dc:creator>
  <cp:lastModifiedBy>임 태원</cp:lastModifiedBy>
  <cp:revision>33</cp:revision>
  <dcterms:created xsi:type="dcterms:W3CDTF">2023-02-27T08:21:31Z</dcterms:created>
  <dcterms:modified xsi:type="dcterms:W3CDTF">2023-03-03T00:45:00Z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0x010100EFDE3C0D148D1F4DB888C64D6B0E129F</vt:lpwstr>
  </property>
</Properties>
</file>